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0"/>
  </p:notesMasterIdLst>
  <p:sldIdLst>
    <p:sldId id="256" r:id="rId2"/>
    <p:sldId id="284" r:id="rId3"/>
    <p:sldId id="257" r:id="rId4"/>
    <p:sldId id="258" r:id="rId5"/>
    <p:sldId id="263" r:id="rId6"/>
    <p:sldId id="264" r:id="rId7"/>
    <p:sldId id="288" r:id="rId8"/>
    <p:sldId id="290" r:id="rId9"/>
    <p:sldId id="295" r:id="rId10"/>
    <p:sldId id="296" r:id="rId11"/>
    <p:sldId id="297" r:id="rId12"/>
    <p:sldId id="289" r:id="rId13"/>
    <p:sldId id="291" r:id="rId14"/>
    <p:sldId id="312" r:id="rId15"/>
    <p:sldId id="313" r:id="rId16"/>
    <p:sldId id="314" r:id="rId17"/>
    <p:sldId id="315" r:id="rId18"/>
    <p:sldId id="316" r:id="rId19"/>
    <p:sldId id="317" r:id="rId20"/>
    <p:sldId id="318" r:id="rId21"/>
    <p:sldId id="319" r:id="rId22"/>
    <p:sldId id="320" r:id="rId23"/>
    <p:sldId id="321" r:id="rId24"/>
    <p:sldId id="323" r:id="rId25"/>
    <p:sldId id="322" r:id="rId26"/>
    <p:sldId id="324" r:id="rId27"/>
    <p:sldId id="325" r:id="rId28"/>
    <p:sldId id="298" r:id="rId29"/>
    <p:sldId id="293" r:id="rId30"/>
    <p:sldId id="294" r:id="rId31"/>
    <p:sldId id="299" r:id="rId32"/>
    <p:sldId id="300" r:id="rId33"/>
    <p:sldId id="326" r:id="rId34"/>
    <p:sldId id="280" r:id="rId35"/>
    <p:sldId id="259" r:id="rId36"/>
    <p:sldId id="276" r:id="rId37"/>
    <p:sldId id="277" r:id="rId38"/>
    <p:sldId id="278" r:id="rId39"/>
    <p:sldId id="279" r:id="rId40"/>
    <p:sldId id="260" r:id="rId41"/>
    <p:sldId id="265" r:id="rId42"/>
    <p:sldId id="305" r:id="rId43"/>
    <p:sldId id="306" r:id="rId44"/>
    <p:sldId id="307" r:id="rId45"/>
    <p:sldId id="266" r:id="rId46"/>
    <p:sldId id="308" r:id="rId47"/>
    <p:sldId id="310" r:id="rId48"/>
    <p:sldId id="283" r:id="rId49"/>
    <p:sldId id="267" r:id="rId50"/>
    <p:sldId id="282" r:id="rId51"/>
    <p:sldId id="268" r:id="rId52"/>
    <p:sldId id="304" r:id="rId53"/>
    <p:sldId id="286" r:id="rId54"/>
    <p:sldId id="309" r:id="rId55"/>
    <p:sldId id="311" r:id="rId56"/>
    <p:sldId id="269" r:id="rId57"/>
    <p:sldId id="270" r:id="rId58"/>
    <p:sldId id="327" r:id="rId59"/>
    <p:sldId id="261" r:id="rId60"/>
    <p:sldId id="328" r:id="rId61"/>
    <p:sldId id="275" r:id="rId62"/>
    <p:sldId id="271" r:id="rId63"/>
    <p:sldId id="272" r:id="rId64"/>
    <p:sldId id="273" r:id="rId65"/>
    <p:sldId id="274" r:id="rId66"/>
    <p:sldId id="303" r:id="rId67"/>
    <p:sldId id="285" r:id="rId68"/>
    <p:sldId id="287"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86" autoAdjust="0"/>
  </p:normalViewPr>
  <p:slideViewPr>
    <p:cSldViewPr>
      <p:cViewPr>
        <p:scale>
          <a:sx n="60" d="100"/>
          <a:sy n="60" d="100"/>
        </p:scale>
        <p:origin x="-1350" y="-180"/>
      </p:cViewPr>
      <p:guideLst>
        <p:guide orient="horz" pos="2160"/>
        <p:guide pos="2880"/>
      </p:guideLst>
    </p:cSldViewPr>
  </p:slideViewPr>
  <p:notesTextViewPr>
    <p:cViewPr>
      <p:scale>
        <a:sx n="125" d="100"/>
        <a:sy n="125" d="100"/>
      </p:scale>
      <p:origin x="0" y="42"/>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3DEC04-31DF-4E88-BB79-08F307D18BB3}" type="datetimeFigureOut">
              <a:rPr lang="en-US" smtClean="0"/>
              <a:pPr/>
              <a:t>3/14/2013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D70E8-548E-433F-83D0-586B652F12E0}" type="slidenum">
              <a:rPr lang="en-US" smtClean="0"/>
              <a:pPr/>
              <a:t>‹#›</a:t>
            </a:fld>
            <a:endParaRPr lang="en-US"/>
          </a:p>
        </p:txBody>
      </p:sp>
    </p:spTree>
    <p:extLst>
      <p:ext uri="{BB962C8B-B14F-4D97-AF65-F5344CB8AC3E}">
        <p14:creationId xmlns:p14="http://schemas.microsoft.com/office/powerpoint/2010/main" xmlns="" val="4011736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cmore.soest.hawaii.edu/education/teachers/science_kits.htm"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cmore.soest.hawaii.edu/education/teachers/science_kits/materials/Random_Sampling/Random_Sampling_Binder_Materials.pdf"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Introductions</a:t>
            </a:r>
          </a:p>
          <a:p>
            <a:pPr marL="171450" indent="-171450">
              <a:buFont typeface="Arial" pitchFamily="34" charset="0"/>
              <a:buChar char="•"/>
            </a:pPr>
            <a:endParaRPr lang="en-US" dirty="0" smtClean="0"/>
          </a:p>
          <a:p>
            <a:pPr marL="0" indent="0">
              <a:buFont typeface="Arial" pitchFamily="34" charset="0"/>
              <a:buNone/>
            </a:pPr>
            <a:r>
              <a:rPr lang="en-US" dirty="0" smtClean="0"/>
              <a:t>[Pass out the Pre-Evaluation Survey]</a:t>
            </a:r>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1</a:t>
            </a:fld>
            <a:endParaRPr lang="en-US"/>
          </a:p>
        </p:txBody>
      </p:sp>
    </p:spTree>
    <p:extLst>
      <p:ext uri="{BB962C8B-B14F-4D97-AF65-F5344CB8AC3E}">
        <p14:creationId xmlns:p14="http://schemas.microsoft.com/office/powerpoint/2010/main" xmlns="" val="3449370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EFD9A-2351-4057-9462-ACC48AF6DE77}" type="slidenum">
              <a:rPr lang="en-IE"/>
              <a:pPr/>
              <a:t>18</a:t>
            </a:fld>
            <a:endParaRPr lang="en-IE"/>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674CA0-ADBE-4B15-ABE4-66B5236F6778}" type="slidenum">
              <a:rPr lang="en-IE"/>
              <a:pPr/>
              <a:t>19</a:t>
            </a:fld>
            <a:endParaRPr lang="en-IE"/>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73754-61DE-45F1-9ED3-394CE5B621DC}" type="slidenum">
              <a:rPr lang="en-IE"/>
              <a:pPr/>
              <a:t>20</a:t>
            </a:fld>
            <a:endParaRPr lang="en-IE"/>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pPr>
              <a:buFontTx/>
              <a:buChar char="•"/>
            </a:pPr>
            <a:r>
              <a:rPr lang="en-IE"/>
              <a:t>Population must be </a:t>
            </a:r>
            <a:r>
              <a:rPr lang="en-IE" i="1"/>
              <a:t>defined</a:t>
            </a:r>
            <a:r>
              <a:rPr lang="en-IE"/>
              <a:t> so that it follows that a sufficiently large sample would be representative of the population</a:t>
            </a:r>
          </a:p>
          <a:p>
            <a:pPr>
              <a:buFontTx/>
              <a:buChar char="•"/>
            </a:pPr>
            <a:endParaRPr lang="en-IE"/>
          </a:p>
          <a:p>
            <a:pPr>
              <a:buFontTx/>
              <a:buChar char="•"/>
            </a:pPr>
            <a:r>
              <a:rPr lang="en-IE"/>
              <a:t>Whether or not a sample is representative of a population depends on (i) how individuals in sample are chosen and (ii) what is being measured. </a:t>
            </a:r>
          </a:p>
          <a:p>
            <a:pPr>
              <a:buFontTx/>
              <a:buChar char="•"/>
            </a:pPr>
            <a:endParaRPr lang="en-IE"/>
          </a:p>
          <a:p>
            <a:pPr>
              <a:buFontTx/>
              <a:buChar char="•"/>
            </a:pPr>
            <a:r>
              <a:rPr lang="en-IE"/>
              <a:t>Non-random sampling can lead to </a:t>
            </a:r>
            <a:r>
              <a:rPr lang="en-IE" b="1"/>
              <a:t>Sampling Bias</a:t>
            </a:r>
            <a:r>
              <a:rPr lang="en-IE"/>
              <a:t>, i.e., tendency for some individuals to be selected more readily that others.  A different type of non-randomness is selection of individuals such that the variation among individuals in the sample is not representative of the underlying variability in the population, i.e. the sample is too homogenous.</a:t>
            </a:r>
          </a:p>
          <a:p>
            <a:pPr>
              <a:buFontTx/>
              <a:buChar char="•"/>
            </a:pPr>
            <a:endParaRPr lang="en-IE"/>
          </a:p>
          <a:p>
            <a:pPr>
              <a:buFontTx/>
              <a:buChar char="•"/>
            </a:pPr>
            <a:endParaRPr lang="en-IE"/>
          </a:p>
          <a:p>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E76CA-2B5E-4EE0-8091-75FA9705BC2E}" type="slidenum">
              <a:rPr lang="en-IE"/>
              <a:pPr/>
              <a:t>21</a:t>
            </a:fld>
            <a:endParaRPr lang="en-IE"/>
          </a:p>
        </p:txBody>
      </p:sp>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E8A063-B200-4047-B093-E24AF0F90158}" type="slidenum">
              <a:rPr lang="en-IE"/>
              <a:pPr/>
              <a:t>22</a:t>
            </a:fld>
            <a:endParaRPr lang="en-IE"/>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0E6D79-0DDA-4E57-BAC7-BDDB6E1611B5}" type="slidenum">
              <a:rPr lang="en-IE"/>
              <a:pPr/>
              <a:t>23</a:t>
            </a:fld>
            <a:endParaRPr lang="en-IE"/>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0BFE4-C362-4F88-8697-C5B4816FCA28}" type="slidenum">
              <a:rPr lang="en-IE"/>
              <a:pPr/>
              <a:t>24</a:t>
            </a:fld>
            <a:endParaRPr lang="en-IE"/>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BDBA6-9C2B-4390-B37A-C081C5E9F2C6}" type="slidenum">
              <a:rPr lang="en-IE"/>
              <a:pPr/>
              <a:t>25</a:t>
            </a:fld>
            <a:endParaRPr lang="en-IE"/>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types of questions do statisticians ask through each stage of the research process?</a:t>
            </a:r>
          </a:p>
          <a:p>
            <a:endParaRPr lang="en-US" dirty="0" smtClean="0"/>
          </a:p>
          <a:p>
            <a:r>
              <a:rPr lang="en-US" dirty="0" smtClean="0"/>
              <a:t>How are statistics applied through each stage of the research process?</a:t>
            </a:r>
          </a:p>
          <a:p>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28</a:t>
            </a:fld>
            <a:endParaRPr lang="en-US"/>
          </a:p>
        </p:txBody>
      </p:sp>
    </p:spTree>
    <p:extLst>
      <p:ext uri="{BB962C8B-B14F-4D97-AF65-F5344CB8AC3E}">
        <p14:creationId xmlns:p14="http://schemas.microsoft.com/office/powerpoint/2010/main" xmlns="" val="379908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demonstrating statistics role throughout the research process.</a:t>
            </a:r>
          </a:p>
          <a:p>
            <a:endParaRPr lang="en-US" dirty="0" smtClean="0"/>
          </a:p>
          <a:p>
            <a:r>
              <a:rPr lang="en-US" dirty="0" smtClean="0"/>
              <a:t>Each stage affects the theory and is affected by it as well. </a:t>
            </a:r>
          </a:p>
          <a:p>
            <a:endParaRPr lang="en-US" dirty="0" smtClean="0"/>
          </a:p>
          <a:p>
            <a:r>
              <a:rPr lang="en-US" dirty="0" smtClean="0"/>
              <a:t>Statistics may be most closely associated with the data analysis stage, but in fact, we will see how statistics play a role in all stages of the research process.</a:t>
            </a:r>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29</a:t>
            </a:fld>
            <a:endParaRPr lang="en-US"/>
          </a:p>
        </p:txBody>
      </p:sp>
    </p:spTree>
    <p:extLst>
      <p:ext uri="{BB962C8B-B14F-4D97-AF65-F5344CB8AC3E}">
        <p14:creationId xmlns:p14="http://schemas.microsoft.com/office/powerpoint/2010/main" xmlns="" val="2519331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question #1 of the pre-evaluation survey,</a:t>
            </a:r>
            <a:r>
              <a:rPr lang="en-US" baseline="0" dirty="0" smtClean="0"/>
              <a:t> </a:t>
            </a:r>
            <a:r>
              <a:rPr lang="en-US" dirty="0" smtClean="0"/>
              <a:t>“The thought</a:t>
            </a:r>
            <a:r>
              <a:rPr lang="en-US" baseline="0" dirty="0" smtClean="0"/>
              <a:t> of having to do statistics is scary to me”, h</a:t>
            </a:r>
            <a:r>
              <a:rPr lang="en-US" dirty="0" smtClean="0"/>
              <a:t>ow many of you answered “Very Scary”? How</a:t>
            </a:r>
            <a:r>
              <a:rPr lang="en-US" baseline="0" dirty="0" smtClean="0"/>
              <a:t> many of you answered “somewhat scary”? How many “not at all scary”?</a:t>
            </a:r>
          </a:p>
          <a:p>
            <a:endParaRPr lang="en-US" baseline="0" dirty="0" smtClean="0"/>
          </a:p>
          <a:p>
            <a:r>
              <a:rPr lang="en-US" dirty="0" smtClean="0"/>
              <a:t>One of the over-arching goals for</a:t>
            </a:r>
            <a:r>
              <a:rPr lang="en-US" baseline="0" dirty="0" smtClean="0"/>
              <a:t> this workshop is to try and make statistics a little less scary for everyone here. </a:t>
            </a:r>
            <a:r>
              <a:rPr lang="en-US" dirty="0" smtClean="0"/>
              <a:t>And if you’re not scared by statistics, maybe I will be able to teach you some new things that can be applied in your teaching.</a:t>
            </a:r>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demonstrating how the process of generating theories can inform your process of collecting data and analysis, and how your data collection and analysis can inform your theories.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30</a:t>
            </a:fld>
            <a:endParaRPr lang="en-US"/>
          </a:p>
        </p:txBody>
      </p:sp>
    </p:spTree>
    <p:extLst>
      <p:ext uri="{BB962C8B-B14F-4D97-AF65-F5344CB8AC3E}">
        <p14:creationId xmlns:p14="http://schemas.microsoft.com/office/powerpoint/2010/main" xmlns="" val="2036333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space below, briefly describe an example of a current student research study project. Briefly state the research question, the predictions, and the procedures.</a:t>
            </a:r>
          </a:p>
          <a:p>
            <a:endParaRPr lang="en-US" dirty="0" smtClean="0"/>
          </a:p>
          <a:p>
            <a:r>
              <a:rPr lang="en-US" dirty="0" smtClean="0"/>
              <a:t>Next, in the space in the right hand column titled, take notes on questions that you can ask at each stage during the scientific research process.</a:t>
            </a:r>
          </a:p>
          <a:p>
            <a:endParaRPr lang="en-US" dirty="0" smtClean="0"/>
          </a:p>
          <a:p>
            <a:r>
              <a:rPr lang="en-US" dirty="0" smtClean="0"/>
              <a:t>WORK THROUGH EXAMPLE OF STATISTICAL QUESTIONS TO ASK DURING EACH STAGE OF THE RESEARCH PROCESS:</a:t>
            </a:r>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31</a:t>
            </a:fld>
            <a:endParaRPr lang="en-US"/>
          </a:p>
        </p:txBody>
      </p:sp>
    </p:spTree>
    <p:extLst>
      <p:ext uri="{BB962C8B-B14F-4D97-AF65-F5344CB8AC3E}">
        <p14:creationId xmlns:p14="http://schemas.microsoft.com/office/powerpoint/2010/main" xmlns="" val="3359956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statistical answers can be answered prior to even conducting your research study. In this exercise, try and address as many of the statistical issues that you can regarding a current student research project that you are working on. </a:t>
            </a:r>
          </a:p>
          <a:p>
            <a:endParaRPr lang="en-US" dirty="0" smtClean="0"/>
          </a:p>
          <a:p>
            <a:r>
              <a:rPr lang="en-US" dirty="0" smtClean="0"/>
              <a:t>In the space below, briefly describe an example of a current student research study project (or use the previous example). Briefly state the research question, the predictions, and the procedures.</a:t>
            </a:r>
          </a:p>
          <a:p>
            <a:endParaRPr lang="en-US" dirty="0" smtClean="0"/>
          </a:p>
          <a:p>
            <a:r>
              <a:rPr lang="en-US" dirty="0" smtClean="0"/>
              <a:t>Next, in the space in the right hand column, try and address some of the statistical questions that can be answered during the pre-planning stages of a research study.</a:t>
            </a:r>
          </a:p>
          <a:p>
            <a:endParaRPr lang="en-US" dirty="0" smtClean="0"/>
          </a:p>
          <a:p>
            <a:r>
              <a:rPr lang="en-US" dirty="0" smtClean="0"/>
              <a:t>WORK THROUGH AN EXAMPLE:</a:t>
            </a:r>
          </a:p>
        </p:txBody>
      </p:sp>
      <p:sp>
        <p:nvSpPr>
          <p:cNvPr id="4" name="Slide Number Placeholder 3"/>
          <p:cNvSpPr>
            <a:spLocks noGrp="1"/>
          </p:cNvSpPr>
          <p:nvPr>
            <p:ph type="sldNum" sz="quarter" idx="10"/>
          </p:nvPr>
        </p:nvSpPr>
        <p:spPr/>
        <p:txBody>
          <a:bodyPr/>
          <a:lstStyle/>
          <a:p>
            <a:fld id="{5A6D70E8-548E-433F-83D0-586B652F12E0}" type="slidenum">
              <a:rPr lang="en-US" smtClean="0"/>
              <a:pPr/>
              <a:t>32</a:t>
            </a:fld>
            <a:endParaRPr lang="en-US"/>
          </a:p>
        </p:txBody>
      </p:sp>
    </p:spTree>
    <p:extLst>
      <p:ext uri="{BB962C8B-B14F-4D97-AF65-F5344CB8AC3E}">
        <p14:creationId xmlns:p14="http://schemas.microsoft.com/office/powerpoint/2010/main" xmlns="" val="557755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D70E8-548E-433F-83D0-586B652F12E0}" type="slidenum">
              <a:rPr lang="en-US" smtClean="0"/>
              <a:pPr/>
              <a:t>34</a:t>
            </a:fld>
            <a:endParaRPr lang="en-US"/>
          </a:p>
        </p:txBody>
      </p:sp>
    </p:spTree>
    <p:extLst>
      <p:ext uri="{BB962C8B-B14F-4D97-AF65-F5344CB8AC3E}">
        <p14:creationId xmlns:p14="http://schemas.microsoft.com/office/powerpoint/2010/main" xmlns="" val="1939093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C-MORE Science Kits: </a:t>
            </a:r>
            <a:r>
              <a:rPr lang="en-US" sz="1200" u="sng" kern="1200" dirty="0" smtClean="0">
                <a:solidFill>
                  <a:schemeClr val="tx1"/>
                </a:solidFill>
                <a:latin typeface="+mn-lt"/>
                <a:ea typeface="+mn-ea"/>
                <a:cs typeface="+mn-cs"/>
                <a:hlinkClick r:id="rId3"/>
              </a:rPr>
              <a:t>http://cmore.soest.hawaii.edu/education/teachers/science_kits.htm</a:t>
            </a:r>
            <a:r>
              <a:rPr lang="en-US" sz="1200" kern="1200" dirty="0" smtClean="0">
                <a:solidFill>
                  <a:schemeClr val="tx1"/>
                </a:solidFill>
                <a:latin typeface="+mn-lt"/>
                <a:ea typeface="+mn-ea"/>
                <a:cs typeface="+mn-cs"/>
              </a:rPr>
              <a: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Center for Microbial Oceanography: Research and Education (2013). C-MORE Science Kits: Random Sampling [Educational materials]. Retrieved from </a:t>
            </a:r>
            <a:r>
              <a:rPr lang="en-US" sz="1200" u="sng" kern="1200" dirty="0" smtClean="0">
                <a:solidFill>
                  <a:schemeClr val="tx1"/>
                </a:solidFill>
                <a:latin typeface="+mn-lt"/>
                <a:ea typeface="+mn-ea"/>
                <a:cs typeface="+mn-cs"/>
                <a:hlinkClick r:id="rId4"/>
              </a:rPr>
              <a:t>http://cmore.soest.hawaii.edu/education/teachers/science_kits/materials/Random_Sampling/Random_Sampling_Binder_Materials.pdf</a:t>
            </a:r>
            <a:endParaRPr lang="en-US" dirty="0" smtClean="0"/>
          </a:p>
          <a:p>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D70E8-548E-433F-83D0-586B652F12E0}" type="slidenum">
              <a:rPr lang="en-US" smtClean="0"/>
              <a:pPr/>
              <a:t>37</a:t>
            </a:fld>
            <a:endParaRPr lang="en-US"/>
          </a:p>
        </p:txBody>
      </p:sp>
    </p:spTree>
    <p:extLst>
      <p:ext uri="{BB962C8B-B14F-4D97-AF65-F5344CB8AC3E}">
        <p14:creationId xmlns:p14="http://schemas.microsoft.com/office/powerpoint/2010/main" xmlns="" val="3526877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D70E8-548E-433F-83D0-586B652F12E0}" type="slidenum">
              <a:rPr lang="en-US" smtClean="0"/>
              <a:pPr/>
              <a:t>38</a:t>
            </a:fld>
            <a:endParaRPr lang="en-US"/>
          </a:p>
        </p:txBody>
      </p:sp>
    </p:spTree>
    <p:extLst>
      <p:ext uri="{BB962C8B-B14F-4D97-AF65-F5344CB8AC3E}">
        <p14:creationId xmlns:p14="http://schemas.microsoft.com/office/powerpoint/2010/main" xmlns="" val="496508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example</a:t>
            </a:r>
            <a:r>
              <a:rPr lang="en-US" baseline="0" dirty="0" smtClean="0"/>
              <a:t>s from current student research projects</a:t>
            </a:r>
          </a:p>
          <a:p>
            <a:endParaRPr lang="en-US" baseline="0" dirty="0" smtClean="0"/>
          </a:p>
          <a:p>
            <a:r>
              <a:rPr lang="en-US" baseline="0" dirty="0" smtClean="0"/>
              <a:t>Ask the teachers about some of their student research projects, and use those as examples to walk through some of the statistical decision trees.</a:t>
            </a:r>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41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OF AVAILABLE STATISTICAL TESTS”: http://www.graphpad.com/support/faqid/1790/</a:t>
            </a:r>
          </a:p>
          <a:p>
            <a:endParaRPr lang="en-US" dirty="0" smtClean="0"/>
          </a:p>
          <a:p>
            <a:r>
              <a:rPr lang="en-US" dirty="0" smtClean="0"/>
              <a:t>Provides</a:t>
            </a:r>
            <a:r>
              <a:rPr lang="en-US" baseline="0" dirty="0" smtClean="0"/>
              <a:t> an excellent simple table to decide on statistical test based on the type of goal of the research question or study and the type of data collected. </a:t>
            </a:r>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45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48</a:t>
            </a:fld>
            <a:endParaRPr lang="en-US"/>
          </a:p>
        </p:txBody>
      </p:sp>
    </p:spTree>
    <p:extLst>
      <p:ext uri="{BB962C8B-B14F-4D97-AF65-F5344CB8AC3E}">
        <p14:creationId xmlns:p14="http://schemas.microsoft.com/office/powerpoint/2010/main" xmlns="" val="2086758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DECISION TREE FOR STATISTICS: http://www.microsiris.com/Statistical%20Decision%20Tree/default.htm</a:t>
            </a:r>
          </a:p>
          <a:p>
            <a:endParaRPr lang="en-US" dirty="0" smtClean="0"/>
          </a:p>
          <a:p>
            <a:r>
              <a:rPr lang="en-US" dirty="0" smtClean="0"/>
              <a:t>This is a good online resource to help</a:t>
            </a:r>
            <a:r>
              <a:rPr lang="en-US" baseline="0" dirty="0" smtClean="0"/>
              <a:t> guide you through what type of statistical analysis to use based on research design and type of data collected.</a:t>
            </a:r>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49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Social Research Methods</a:t>
            </a:r>
            <a:r>
              <a:rPr lang="en-US" baseline="0" dirty="0" smtClean="0"/>
              <a:t> Selecting Statistics Decision Tree: http://www.socialresearchmethods.net/selstat/ssstart.htm</a:t>
            </a:r>
          </a:p>
          <a:p>
            <a:endParaRPr lang="en-US" baseline="0" dirty="0" smtClean="0"/>
          </a:p>
          <a:p>
            <a:r>
              <a:rPr lang="en-US" baseline="0" dirty="0" smtClean="0"/>
              <a:t>I find this one to be pretty good because it offers references regarding the statistical tests.</a:t>
            </a:r>
          </a:p>
          <a:p>
            <a:endParaRPr lang="en-US" baseline="0" dirty="0" smtClean="0"/>
          </a:p>
        </p:txBody>
      </p:sp>
      <p:sp>
        <p:nvSpPr>
          <p:cNvPr id="4" name="Slide Number Placeholder 3"/>
          <p:cNvSpPr>
            <a:spLocks noGrp="1"/>
          </p:cNvSpPr>
          <p:nvPr>
            <p:ph type="sldNum" sz="quarter" idx="10"/>
          </p:nvPr>
        </p:nvSpPr>
        <p:spPr/>
        <p:txBody>
          <a:bodyPr/>
          <a:lstStyle/>
          <a:p>
            <a:fld id="{5A6D70E8-548E-433F-83D0-586B652F12E0}" type="slidenum">
              <a:rPr lang="en-US" smtClean="0"/>
              <a:pPr/>
              <a:t>50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describe what they are and why</a:t>
            </a:r>
            <a:r>
              <a:rPr lang="en-US" baseline="0" dirty="0" smtClean="0"/>
              <a:t> I am recommending them.</a:t>
            </a:r>
          </a:p>
          <a:p>
            <a:pPr marL="171450" indent="-171450">
              <a:buFont typeface="Arial" pitchFamily="34" charset="0"/>
              <a:buChar char="•"/>
            </a:pPr>
            <a:r>
              <a:rPr lang="en-US" baseline="0" dirty="0" smtClean="0"/>
              <a:t>There are lots of high-powered statistics programs that statisticians use, however, they can be pretty expensive and you may not have access to them.</a:t>
            </a:r>
          </a:p>
          <a:p>
            <a:pPr marL="628650" lvl="1" indent="-171450">
              <a:buFont typeface="Arial" pitchFamily="34" charset="0"/>
              <a:buChar char="•"/>
            </a:pPr>
            <a:r>
              <a:rPr lang="en-US" baseline="0" dirty="0" smtClean="0"/>
              <a:t>In addition, you may need to know a little more about statistics than what you can learn in a three-hour workshop to use them.</a:t>
            </a:r>
          </a:p>
          <a:p>
            <a:pPr marL="171450" lvl="0" indent="-171450">
              <a:buFont typeface="Arial" pitchFamily="34" charset="0"/>
              <a:buChar char="•"/>
            </a:pPr>
            <a:r>
              <a:rPr lang="en-US" baseline="0" dirty="0" smtClean="0"/>
              <a:t>Therefore, I wanted to find some resources that you would be able to apply some basic statistical analyses to the HI-MOES student research projects that you would be able to use fairly easily.</a:t>
            </a:r>
          </a:p>
          <a:p>
            <a:pPr marL="171450" lvl="0" indent="-171450">
              <a:buFont typeface="Arial" pitchFamily="34" charset="0"/>
              <a:buChar char="•"/>
            </a:pPr>
            <a:r>
              <a:rPr lang="en-US" baseline="0" dirty="0" smtClean="0"/>
              <a:t>Therefore, I want to provide you with some simple, easy to use, statistics calculators that you can apply to the HI-MOES student research projects.</a:t>
            </a:r>
          </a:p>
          <a:p>
            <a:pPr marL="171450" lvl="0" indent="-171450">
              <a:buFont typeface="Arial" pitchFamily="34" charset="0"/>
              <a:buChar char="•"/>
            </a:pPr>
            <a:endParaRPr lang="en-US" baseline="0" dirty="0" smtClean="0"/>
          </a:p>
          <a:p>
            <a:pPr marL="171450" lvl="0" indent="-171450">
              <a:buFont typeface="Arial" pitchFamily="34" charset="0"/>
              <a:buChar char="•"/>
            </a:pPr>
            <a:r>
              <a:rPr lang="en-US" baseline="0" dirty="0" smtClean="0"/>
              <a:t>So now, let me walk you through some examples so that way, after the workshop, you can apply them to the student research projects.</a:t>
            </a:r>
          </a:p>
        </p:txBody>
      </p:sp>
      <p:sp>
        <p:nvSpPr>
          <p:cNvPr id="4" name="Slide Number Placeholder 3"/>
          <p:cNvSpPr>
            <a:spLocks noGrp="1"/>
          </p:cNvSpPr>
          <p:nvPr>
            <p:ph type="sldNum" sz="quarter" idx="10"/>
          </p:nvPr>
        </p:nvSpPr>
        <p:spPr/>
        <p:txBody>
          <a:bodyPr/>
          <a:lstStyle/>
          <a:p>
            <a:fld id="{5A6D70E8-548E-433F-83D0-586B652F12E0}" type="slidenum">
              <a:rPr lang="en-US" smtClean="0"/>
              <a:pPr/>
              <a:t>51</a:t>
            </a:fld>
            <a:endParaRPr lang="en-US"/>
          </a:p>
        </p:txBody>
      </p:sp>
    </p:spTree>
    <p:extLst>
      <p:ext uri="{BB962C8B-B14F-4D97-AF65-F5344CB8AC3E}">
        <p14:creationId xmlns:p14="http://schemas.microsoft.com/office/powerpoint/2010/main" xmlns="" val="788204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D70E8-548E-433F-83D0-586B652F12E0}" type="slidenum">
              <a:rPr lang="en-US" smtClean="0"/>
              <a:pPr/>
              <a:t>53</a:t>
            </a:fld>
            <a:endParaRPr lang="en-US"/>
          </a:p>
        </p:txBody>
      </p:sp>
    </p:spTree>
    <p:extLst>
      <p:ext uri="{BB962C8B-B14F-4D97-AF65-F5344CB8AC3E}">
        <p14:creationId xmlns:p14="http://schemas.microsoft.com/office/powerpoint/2010/main" xmlns="" val="23917081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 Source Epidemiologic Statistics for Public Health: http://www.openepi.com/OE2.3/Menu/OpenEpiMenu.htm</a:t>
            </a:r>
          </a:p>
          <a:p>
            <a:endParaRPr lang="en-US" dirty="0" smtClean="0"/>
          </a:p>
          <a:p>
            <a:r>
              <a:rPr lang="en-US" dirty="0" smtClean="0"/>
              <a:t>This is a good online statistics calculator</a:t>
            </a:r>
            <a:r>
              <a:rPr lang="en-US" baseline="0" dirty="0" smtClean="0"/>
              <a:t> with tutorials, examples, help, and statistics calculators.</a:t>
            </a:r>
          </a:p>
          <a:p>
            <a:endParaRPr lang="en-US" baseline="0" dirty="0" smtClean="0"/>
          </a:p>
          <a:p>
            <a:r>
              <a:rPr lang="en-US" dirty="0" err="1" smtClean="0"/>
              <a:t>OpenEpi</a:t>
            </a:r>
            <a:r>
              <a:rPr lang="en-US" dirty="0" smtClean="0"/>
              <a:t> provides statistics for counts and measurements in descriptive and analytic studies, stratified analysis with exact confidence limits, matched pair and person-time analysis, sample size and power calculations, random numbers, sensitivity, specificity and other evaluation statistics, R x C tables, chi-square for dose-response, and links to other useful sites.</a:t>
            </a:r>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56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Run through an example in the workshop using the</a:t>
            </a:r>
            <a:r>
              <a:rPr lang="en-US" baseline="0" dirty="0" smtClean="0"/>
              <a:t> data from the student example.</a:t>
            </a:r>
          </a:p>
          <a:p>
            <a:endParaRPr lang="en-US" baseline="0" dirty="0" smtClean="0"/>
          </a:p>
          <a:p>
            <a:r>
              <a:rPr lang="en-US" dirty="0" smtClean="0"/>
              <a:t>Open Source Epidemiologic Statistics for Public Health: http://www.openepi.com/OE2.3/Menu/OpenEpiMenu.htm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57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D70E8-548E-433F-83D0-586B652F12E0}" type="slidenum">
              <a:rPr lang="en-US" smtClean="0"/>
              <a:pPr/>
              <a:t>59</a:t>
            </a:fld>
            <a:endParaRPr lang="en-US"/>
          </a:p>
        </p:txBody>
      </p:sp>
    </p:spTree>
    <p:extLst>
      <p:ext uri="{BB962C8B-B14F-4D97-AF65-F5344CB8AC3E}">
        <p14:creationId xmlns:p14="http://schemas.microsoft.com/office/powerpoint/2010/main" xmlns="" val="185625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Gardener, M. (2012). Statistics for ecologists using R and Excel: Data collection, exploration, analysis, and presentation. Pelagic Publishing.</a:t>
            </a:r>
          </a:p>
          <a:p>
            <a:r>
              <a:rPr lang="en-US" dirty="0" smtClean="0"/>
              <a:t>	Online Supplemental Material:</a:t>
            </a:r>
            <a:r>
              <a:rPr lang="en-US" baseline="0" dirty="0" smtClean="0"/>
              <a:t> http://www.gardenersown.co.uk/Education/Lectures/S4E%20support.htm </a:t>
            </a:r>
          </a:p>
          <a:p>
            <a:endParaRPr lang="en-US" baseline="0" dirty="0" smtClean="0"/>
          </a:p>
          <a:p>
            <a:r>
              <a:rPr lang="en-US" sz="1200" b="0" i="0" u="none" strike="noStrike" kern="1200" dirty="0" err="1" smtClean="0">
                <a:solidFill>
                  <a:schemeClr val="tx1"/>
                </a:solidFill>
                <a:latin typeface="+mn-lt"/>
                <a:ea typeface="+mn-ea"/>
                <a:cs typeface="+mn-cs"/>
              </a:rPr>
              <a:t>Gelman</a:t>
            </a:r>
            <a:r>
              <a:rPr lang="en-US" sz="1200" b="0" i="0" u="none" strike="noStrike" kern="1200" dirty="0" smtClean="0">
                <a:solidFill>
                  <a:schemeClr val="tx1"/>
                </a:solidFill>
                <a:latin typeface="+mn-lt"/>
                <a:ea typeface="+mn-ea"/>
                <a:cs typeface="+mn-cs"/>
              </a:rPr>
              <a:t>, A., &amp; Nolan, D. (2002). Teaching Statistics: A Bag of Tricks. OUP Oxford.</a:t>
            </a:r>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61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D70E8-548E-433F-83D0-586B652F12E0}" type="slidenum">
              <a:rPr lang="en-US" smtClean="0"/>
              <a:pPr/>
              <a:t>62</a:t>
            </a:fld>
            <a:endParaRPr lang="en-US"/>
          </a:p>
        </p:txBody>
      </p:sp>
    </p:spTree>
    <p:extLst>
      <p:ext uri="{BB962C8B-B14F-4D97-AF65-F5344CB8AC3E}">
        <p14:creationId xmlns:p14="http://schemas.microsoft.com/office/powerpoint/2010/main" xmlns="" val="40122020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D70E8-548E-433F-83D0-586B652F12E0}" type="slidenum">
              <a:rPr lang="en-US" smtClean="0"/>
              <a:pPr/>
              <a:t>63</a:t>
            </a:fld>
            <a:endParaRPr lang="en-US"/>
          </a:p>
        </p:txBody>
      </p:sp>
    </p:spTree>
    <p:extLst>
      <p:ext uri="{BB962C8B-B14F-4D97-AF65-F5344CB8AC3E}">
        <p14:creationId xmlns:p14="http://schemas.microsoft.com/office/powerpoint/2010/main" xmlns="" val="40912442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64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D70E8-548E-433F-83D0-586B652F12E0}" type="slidenum">
              <a:rPr lang="en-US" smtClean="0"/>
              <a:pPr/>
              <a:t>65</a:t>
            </a:fld>
            <a:endParaRPr lang="en-US"/>
          </a:p>
        </p:txBody>
      </p:sp>
    </p:spTree>
    <p:extLst>
      <p:ext uri="{BB962C8B-B14F-4D97-AF65-F5344CB8AC3E}">
        <p14:creationId xmlns:p14="http://schemas.microsoft.com/office/powerpoint/2010/main" xmlns="" val="32862840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D70E8-548E-433F-83D0-586B652F12E0}" type="slidenum">
              <a:rPr lang="en-US" smtClean="0"/>
              <a:pPr/>
              <a:t>67</a:t>
            </a:fld>
            <a:endParaRPr lang="en-US"/>
          </a:p>
        </p:txBody>
      </p:sp>
    </p:spTree>
    <p:extLst>
      <p:ext uri="{BB962C8B-B14F-4D97-AF65-F5344CB8AC3E}">
        <p14:creationId xmlns:p14="http://schemas.microsoft.com/office/powerpoint/2010/main" xmlns="" val="32518570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D70E8-548E-433F-83D0-586B652F12E0}" type="slidenum">
              <a:rPr lang="en-US" smtClean="0"/>
              <a:pPr/>
              <a:t>68</a:t>
            </a:fld>
            <a:endParaRPr lang="en-US"/>
          </a:p>
        </p:txBody>
      </p:sp>
    </p:spTree>
    <p:extLst>
      <p:ext uri="{BB962C8B-B14F-4D97-AF65-F5344CB8AC3E}">
        <p14:creationId xmlns:p14="http://schemas.microsoft.com/office/powerpoint/2010/main" xmlns="" val="2213006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question #2 on the pre-evaluation survey</a:t>
            </a:r>
          </a:p>
          <a:p>
            <a:endParaRPr lang="en-US" dirty="0" smtClean="0"/>
          </a:p>
          <a:p>
            <a:r>
              <a:rPr lang="en-US" dirty="0" smtClean="0"/>
              <a:t>Science isn’t show</a:t>
            </a:r>
            <a:r>
              <a:rPr lang="en-US" baseline="0" dirty="0" smtClean="0"/>
              <a:t> and tell. It’s a test or an experiment where you get repeatable, </a:t>
            </a:r>
            <a:r>
              <a:rPr lang="en-US" baseline="0" dirty="0" err="1" smtClean="0"/>
              <a:t>demonstratable</a:t>
            </a:r>
            <a:r>
              <a:rPr lang="en-US" baseline="0" dirty="0" smtClean="0"/>
              <a:t> results. - Dad</a:t>
            </a:r>
            <a:endParaRPr lang="en-US" dirty="0" smtClean="0"/>
          </a:p>
          <a:p>
            <a:endParaRPr lang="en-US" dirty="0" smtClean="0"/>
          </a:p>
          <a:p>
            <a:r>
              <a:rPr lang="en-US" dirty="0" smtClean="0"/>
              <a:t>How do we determine if the results are statistically significant? – Megan </a:t>
            </a:r>
            <a:r>
              <a:rPr lang="en-US" dirty="0" err="1" smtClean="0"/>
              <a:t>Dehning</a:t>
            </a:r>
            <a:endParaRPr lang="en-US" dirty="0" smtClean="0"/>
          </a:p>
          <a:p>
            <a:endParaRPr lang="en-US" dirty="0" smtClean="0"/>
          </a:p>
          <a:p>
            <a:r>
              <a:rPr lang="en-US" dirty="0" smtClean="0"/>
              <a:t>Transition</a:t>
            </a:r>
            <a:r>
              <a:rPr lang="en-US" baseline="0" dirty="0" smtClean="0"/>
              <a:t> to the goals by discussing the challenges of trying to teach someone everything about statistics in only a 3 hour workshop, however, at the end of the day, I want to provide them with the tools and resources to conduct simple tests of significance. I’m not going to teach all of the formulas, but rather give them some tools and resources that they can use to test for significance. as well as provide them with some useful teaching examples to teach important concepts of inferential statistics.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D70E8-548E-433F-83D0-586B652F12E0}" type="slidenum">
              <a:rPr lang="en-US" smtClean="0"/>
              <a:pPr/>
              <a:t>6</a:t>
            </a:fld>
            <a:endParaRPr lang="en-US"/>
          </a:p>
        </p:txBody>
      </p:sp>
    </p:spTree>
    <p:extLst>
      <p:ext uri="{BB962C8B-B14F-4D97-AF65-F5344CB8AC3E}">
        <p14:creationId xmlns:p14="http://schemas.microsoft.com/office/powerpoint/2010/main" xmlns="" val="3428397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a:t>
            </a:r>
            <a:r>
              <a:rPr lang="en-US" baseline="0" dirty="0" smtClean="0"/>
              <a:t> BOARD ACTIVITY]: </a:t>
            </a:r>
          </a:p>
          <a:p>
            <a:pPr marL="171450" indent="-171450">
              <a:buFont typeface="Arial" pitchFamily="34" charset="0"/>
              <a:buChar char="•"/>
            </a:pPr>
            <a:r>
              <a:rPr lang="en-US" baseline="0" dirty="0" smtClean="0"/>
              <a:t>Ask the teachers what they think statistics are? What does it mean to them? What do statisticians do?</a:t>
            </a:r>
          </a:p>
          <a:p>
            <a:pPr marL="171450" indent="-171450">
              <a:buFont typeface="Arial" pitchFamily="34" charset="0"/>
              <a:buChar char="•"/>
            </a:pPr>
            <a:r>
              <a:rPr lang="en-US" baseline="0" dirty="0" smtClean="0"/>
              <a:t>Over the next set of slides, go through and highlight</a:t>
            </a:r>
          </a:p>
          <a:p>
            <a:pPr marL="628650" lvl="1" indent="-171450">
              <a:buFont typeface="Arial" pitchFamily="34" charset="0"/>
              <a:buChar char="•"/>
            </a:pPr>
            <a:r>
              <a:rPr lang="en-US" baseline="0" dirty="0" smtClean="0"/>
              <a:t>Items that the teachers listed,</a:t>
            </a:r>
          </a:p>
          <a:p>
            <a:pPr marL="628650" lvl="1" indent="-171450">
              <a:buFont typeface="Arial" pitchFamily="34" charset="0"/>
              <a:buChar char="•"/>
            </a:pPr>
            <a:r>
              <a:rPr lang="en-US" baseline="0" dirty="0" smtClean="0"/>
              <a:t>Some of the items that weren’t listed</a:t>
            </a:r>
          </a:p>
          <a:p>
            <a:pPr marL="628650" lvl="1" indent="-171450">
              <a:buFont typeface="Arial" pitchFamily="34" charset="0"/>
              <a:buChar char="•"/>
            </a:pPr>
            <a:r>
              <a:rPr lang="en-US" baseline="0" dirty="0" smtClean="0"/>
              <a:t>Some of the additional things that the listed but weren’t mentioned</a:t>
            </a:r>
          </a:p>
          <a:p>
            <a:pPr marL="171450" lvl="0" indent="-171450">
              <a:buFont typeface="Arial" pitchFamily="34" charset="0"/>
              <a:buChar char="•"/>
            </a:pPr>
            <a:r>
              <a:rPr lang="en-US" baseline="0" dirty="0" smtClean="0"/>
              <a:t>Highlight </a:t>
            </a:r>
          </a:p>
          <a:p>
            <a:pPr marL="628650" lvl="1" indent="-171450">
              <a:buFont typeface="Arial" pitchFamily="34" charset="0"/>
              <a:buChar char="•"/>
            </a:pPr>
            <a:r>
              <a:rPr lang="en-US" baseline="0" dirty="0" smtClean="0"/>
              <a:t>The difference between mathematical statistics and the application of statistics</a:t>
            </a:r>
          </a:p>
          <a:p>
            <a:pPr marL="628650" lvl="1" indent="-171450">
              <a:buFont typeface="Arial" pitchFamily="34" charset="0"/>
              <a:buChar char="•"/>
            </a:pPr>
            <a:r>
              <a:rPr lang="en-US" baseline="0" dirty="0" smtClean="0"/>
              <a:t>The application of statistics can involve all stages of the research process</a:t>
            </a:r>
          </a:p>
          <a:p>
            <a:pPr marL="628650" lvl="1" indent="-171450">
              <a:buFont typeface="Arial" pitchFamily="34" charset="0"/>
              <a:buChar char="•"/>
            </a:pPr>
            <a:r>
              <a:rPr lang="en-US" baseline="0" dirty="0" smtClean="0"/>
              <a:t>However, there are some useful applications for mathematical statistics in summarizing, graphing, and communicating data</a:t>
            </a:r>
          </a:p>
          <a:p>
            <a:pPr marL="628650" lvl="1" indent="-171450">
              <a:buFont typeface="Arial" pitchFamily="34" charset="0"/>
              <a:buChar char="•"/>
            </a:pPr>
            <a:r>
              <a:rPr lang="en-US" baseline="0" dirty="0" smtClean="0"/>
              <a:t>Difference between descriptive and inferential statistics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6D70E8-548E-433F-83D0-586B652F12E0}" type="slidenum">
              <a:rPr lang="en-US" smtClean="0"/>
              <a:pPr/>
              <a:t>7</a:t>
            </a:fld>
            <a:endParaRPr lang="en-US"/>
          </a:p>
        </p:txBody>
      </p:sp>
    </p:spTree>
    <p:extLst>
      <p:ext uri="{BB962C8B-B14F-4D97-AF65-F5344CB8AC3E}">
        <p14:creationId xmlns:p14="http://schemas.microsoft.com/office/powerpoint/2010/main" xmlns="" val="3176388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D70E8-548E-433F-83D0-586B652F12E0}" type="slidenum">
              <a:rPr lang="en-US" smtClean="0"/>
              <a:pPr/>
              <a:t>8</a:t>
            </a:fld>
            <a:endParaRPr lang="en-US"/>
          </a:p>
        </p:txBody>
      </p:sp>
    </p:spTree>
    <p:extLst>
      <p:ext uri="{BB962C8B-B14F-4D97-AF65-F5344CB8AC3E}">
        <p14:creationId xmlns:p14="http://schemas.microsoft.com/office/powerpoint/2010/main" xmlns="" val="4189396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D70E8-548E-433F-83D0-586B652F12E0}" type="slidenum">
              <a:rPr lang="en-US" smtClean="0"/>
              <a:pPr/>
              <a:t>12</a:t>
            </a:fld>
            <a:endParaRPr lang="en-US"/>
          </a:p>
        </p:txBody>
      </p:sp>
    </p:spTree>
    <p:extLst>
      <p:ext uri="{BB962C8B-B14F-4D97-AF65-F5344CB8AC3E}">
        <p14:creationId xmlns:p14="http://schemas.microsoft.com/office/powerpoint/2010/main" xmlns="" val="1099764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84D091FD-9C27-416C-B2D3-5BF536B0064D}" type="datetimeFigureOut">
              <a:rPr lang="en-US" smtClean="0"/>
              <a:pPr/>
              <a:t>3/14/2013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47D31B-6F57-4F47-AFCF-77629FB0C3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D091FD-9C27-416C-B2D3-5BF536B0064D}" type="datetimeFigureOut">
              <a:rPr lang="en-US" smtClean="0"/>
              <a:pPr/>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7D31B-6F57-4F47-AFCF-77629FB0C3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D091FD-9C27-416C-B2D3-5BF536B0064D}" type="datetimeFigureOut">
              <a:rPr lang="en-US" smtClean="0"/>
              <a:pPr/>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7D31B-6F57-4F47-AFCF-77629FB0C3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D091FD-9C27-416C-B2D3-5BF536B0064D}" type="datetimeFigureOut">
              <a:rPr lang="en-US" smtClean="0"/>
              <a:pPr/>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7D31B-6F57-4F47-AFCF-77629FB0C3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4D091FD-9C27-416C-B2D3-5BF536B0064D}" type="datetimeFigureOut">
              <a:rPr lang="en-US" smtClean="0"/>
              <a:pPr/>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7D31B-6F57-4F47-AFCF-77629FB0C3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4D091FD-9C27-416C-B2D3-5BF536B0064D}" type="datetimeFigureOut">
              <a:rPr lang="en-US" smtClean="0"/>
              <a:pPr/>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7D31B-6F57-4F47-AFCF-77629FB0C3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4D091FD-9C27-416C-B2D3-5BF536B0064D}" type="datetimeFigureOut">
              <a:rPr lang="en-US" smtClean="0"/>
              <a:pPr/>
              <a:t>3/14/2013</a:t>
            </a:fld>
            <a:endParaRPr lang="en-US"/>
          </a:p>
        </p:txBody>
      </p:sp>
      <p:sp>
        <p:nvSpPr>
          <p:cNvPr id="27" name="Slide Number Placeholder 26"/>
          <p:cNvSpPr>
            <a:spLocks noGrp="1"/>
          </p:cNvSpPr>
          <p:nvPr>
            <p:ph type="sldNum" sz="quarter" idx="11"/>
          </p:nvPr>
        </p:nvSpPr>
        <p:spPr/>
        <p:txBody>
          <a:bodyPr rtlCol="0"/>
          <a:lstStyle/>
          <a:p>
            <a:fld id="{7247D31B-6F57-4F47-AFCF-77629FB0C38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84D091FD-9C27-416C-B2D3-5BF536B0064D}" type="datetimeFigureOut">
              <a:rPr lang="en-US" smtClean="0"/>
              <a:pPr/>
              <a:t>3/14/2013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7247D31B-6F57-4F47-AFCF-77629FB0C3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091FD-9C27-416C-B2D3-5BF536B0064D}" type="datetimeFigureOut">
              <a:rPr lang="en-US" smtClean="0"/>
              <a:pPr/>
              <a:t>3/14/2013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7D31B-6F57-4F47-AFCF-77629FB0C3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4D091FD-9C27-416C-B2D3-5BF536B0064D}" type="datetimeFigureOut">
              <a:rPr lang="en-US" smtClean="0"/>
              <a:pPr/>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7D31B-6F57-4F47-AFCF-77629FB0C3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4D091FD-9C27-416C-B2D3-5BF536B0064D}" type="datetimeFigureOut">
              <a:rPr lang="en-US" smtClean="0"/>
              <a:pPr/>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7D31B-6F57-4F47-AFCF-77629FB0C3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4D091FD-9C27-416C-B2D3-5BF536B0064D}" type="datetimeFigureOut">
              <a:rPr lang="en-US" smtClean="0"/>
              <a:pPr/>
              <a:t>3/14/2013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47D31B-6F57-4F47-AFCF-77629FB0C3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6.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image" Target="../media/image4.wmf"/><Relationship Id="rId9"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graphpad.com/support/faqid/1790/"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socialresearchmethods.net/selstat/ssstart.htm" TargetMode="External"/><Relationship Id="rId5" Type="http://schemas.openxmlformats.org/officeDocument/2006/relationships/hyperlink" Target="http://www.microsiris.com/Statistical%20Decision%20Tree/default.htm" TargetMode="External"/><Relationship Id="rId4" Type="http://schemas.openxmlformats.org/officeDocument/2006/relationships/hyperlink" Target="http://www.ats.ucla.edu/STAT/stata/whatstat/default.htm"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hyperlink" Target="http://www.microsiris.com/Statistical%20Decision%20Tree/default.htm" TargetMode="Externa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www.openepi.com/OE2.3/Menu/OpenEpiMenu.htm"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hyperlink" Target="http://biostat.jabsom.hawaii.edu/"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www.statsci.org/teaching.html" TargetMode="External"/><Relationship Id="rId5" Type="http://schemas.openxmlformats.org/officeDocument/2006/relationships/hyperlink" Target="http://www.stat.auckland.ac.nz/~iase/islp/priclass" TargetMode="External"/><Relationship Id="rId4" Type="http://schemas.openxmlformats.org/officeDocument/2006/relationships/hyperlink" Target="http://onlinestatbook.com/rvls.html"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graphpad.com/support/faqid/1790/"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www.socialresearchmethods.net/selstat/ssstart.htm" TargetMode="External"/><Relationship Id="rId4" Type="http://schemas.openxmlformats.org/officeDocument/2006/relationships/hyperlink" Target="http://www.microsiris.com/Statistical%20Decision%20Tree/default.htm"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ps.ablongman.com/ab_levinfox_essentials_2/75/19394/4964873.cw/index.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nces.ed.gov/nceskids/createagraph/default.aspx" TargetMode="External"/><Relationship Id="rId5" Type="http://schemas.openxmlformats.org/officeDocument/2006/relationships/hyperlink" Target="http://www.graphpad.com/" TargetMode="External"/><Relationship Id="rId4" Type="http://schemas.openxmlformats.org/officeDocument/2006/relationships/hyperlink" Target="http://www.openepi.com/OE2.3/Menu/OpenEpiMenu.htm"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wordle.net/"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958.ibm.com/software/data/cognos/manyeyes/"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mailto:rtolman@hawaii.edu"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Introduction to Basic Statistical Concepts for Science Teachers and Applications for Student Research Projects</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Ryan </a:t>
            </a:r>
            <a:r>
              <a:rPr lang="en-US" dirty="0" err="1" smtClean="0"/>
              <a:t>Tolman</a:t>
            </a:r>
            <a:endParaRPr lang="en-US" dirty="0" smtClean="0"/>
          </a:p>
          <a:p>
            <a:r>
              <a:rPr lang="en-US" dirty="0" smtClean="0"/>
              <a:t>March 9</a:t>
            </a:r>
            <a:r>
              <a:rPr lang="en-US" baseline="30000" dirty="0" smtClean="0"/>
              <a:t>th</a:t>
            </a:r>
            <a:r>
              <a:rPr lang="en-US" dirty="0" smtClean="0"/>
              <a:t>, 2013</a:t>
            </a:r>
          </a:p>
          <a:p>
            <a:r>
              <a:rPr lang="en-US" dirty="0" smtClean="0"/>
              <a:t>Workshop presented at The </a:t>
            </a:r>
            <a:r>
              <a:rPr lang="en-US" dirty="0" err="1" smtClean="0"/>
              <a:t>Kohala</a:t>
            </a:r>
            <a:r>
              <a:rPr lang="en-US" dirty="0" smtClean="0"/>
              <a:t> Center HI-MOES Teachers Meeting</a:t>
            </a:r>
          </a:p>
          <a:p>
            <a:r>
              <a:rPr lang="en-US" dirty="0" err="1" smtClean="0"/>
              <a:t>Waimea</a:t>
            </a:r>
            <a:r>
              <a:rPr lang="en-US" dirty="0" smtClean="0"/>
              <a:t>, HI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Descriptive and Inferential Statistics</a:t>
            </a:r>
            <a:endParaRPr lang="en-US" dirty="0"/>
          </a:p>
        </p:txBody>
      </p:sp>
      <p:sp>
        <p:nvSpPr>
          <p:cNvPr id="3" name="Content Placeholder 2"/>
          <p:cNvSpPr>
            <a:spLocks noGrp="1"/>
          </p:cNvSpPr>
          <p:nvPr>
            <p:ph idx="1"/>
          </p:nvPr>
        </p:nvSpPr>
        <p:spPr/>
        <p:txBody>
          <a:bodyPr>
            <a:normAutofit lnSpcReduction="10000"/>
          </a:bodyPr>
          <a:lstStyle/>
          <a:p>
            <a:r>
              <a:rPr lang="en-US" b="1" dirty="0" smtClean="0"/>
              <a:t>Descriptive Statistics</a:t>
            </a:r>
            <a:r>
              <a:rPr lang="en-US" dirty="0" smtClean="0"/>
              <a:t>: Methods to summarize </a:t>
            </a:r>
            <a:r>
              <a:rPr lang="en-US" dirty="0"/>
              <a:t>or describe a collection of data</a:t>
            </a:r>
            <a:r>
              <a:rPr lang="en-US" dirty="0" smtClean="0"/>
              <a:t>.</a:t>
            </a:r>
          </a:p>
          <a:p>
            <a:endParaRPr lang="en-US" dirty="0"/>
          </a:p>
          <a:p>
            <a:r>
              <a:rPr lang="en-US" b="1" dirty="0" smtClean="0"/>
              <a:t>Inferential Statistics</a:t>
            </a:r>
            <a:r>
              <a:rPr lang="en-US" dirty="0" smtClean="0"/>
              <a:t>: Statistical models that are used </a:t>
            </a:r>
            <a:r>
              <a:rPr lang="en-US" dirty="0"/>
              <a:t>to draw inferences about the process or population under </a:t>
            </a:r>
            <a:r>
              <a:rPr lang="en-US" dirty="0" smtClean="0"/>
              <a:t>study. </a:t>
            </a:r>
            <a:endParaRPr lang="en-US" dirty="0"/>
          </a:p>
          <a:p>
            <a:pPr lvl="1"/>
            <a:r>
              <a:rPr lang="en-US" dirty="0" smtClean="0"/>
              <a:t>Provides a way </a:t>
            </a:r>
            <a:r>
              <a:rPr lang="en-US" dirty="0"/>
              <a:t>to draw conclusions from data that are subject to random variation. </a:t>
            </a:r>
          </a:p>
          <a:p>
            <a:pPr lvl="1"/>
            <a:r>
              <a:rPr lang="en-US" dirty="0" smtClean="0"/>
              <a:t>Conclusions </a:t>
            </a:r>
            <a:r>
              <a:rPr lang="en-US" dirty="0"/>
              <a:t>are tested </a:t>
            </a:r>
            <a:r>
              <a:rPr lang="en-US" dirty="0" smtClean="0"/>
              <a:t>as </a:t>
            </a:r>
            <a:r>
              <a:rPr lang="en-US" dirty="0"/>
              <a:t>part of the scientific method. </a:t>
            </a:r>
          </a:p>
        </p:txBody>
      </p:sp>
    </p:spTree>
    <p:extLst>
      <p:ext uri="{BB962C8B-B14F-4D97-AF65-F5344CB8AC3E}">
        <p14:creationId xmlns:p14="http://schemas.microsoft.com/office/powerpoint/2010/main" xmlns="" val="3106608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and Probability Theory</a:t>
            </a:r>
            <a:endParaRPr lang="en-US" dirty="0"/>
          </a:p>
        </p:txBody>
      </p:sp>
      <p:sp>
        <p:nvSpPr>
          <p:cNvPr id="3" name="Content Placeholder 2"/>
          <p:cNvSpPr>
            <a:spLocks noGrp="1"/>
          </p:cNvSpPr>
          <p:nvPr>
            <p:ph idx="1"/>
          </p:nvPr>
        </p:nvSpPr>
        <p:spPr/>
        <p:txBody>
          <a:bodyPr/>
          <a:lstStyle/>
          <a:p>
            <a:r>
              <a:rPr lang="en-US" b="1" dirty="0" smtClean="0"/>
              <a:t>Probability Theory</a:t>
            </a:r>
            <a:r>
              <a:rPr lang="en-US" dirty="0" smtClean="0"/>
              <a:t>: starts </a:t>
            </a:r>
            <a:r>
              <a:rPr lang="en-US" dirty="0"/>
              <a:t>from the given parameters of a total population to deduce probabilities that pertain to samples. </a:t>
            </a:r>
          </a:p>
          <a:p>
            <a:endParaRPr lang="en-US" dirty="0" smtClean="0"/>
          </a:p>
          <a:p>
            <a:r>
              <a:rPr lang="en-US" b="1" dirty="0" smtClean="0"/>
              <a:t>Statistical Inference</a:t>
            </a:r>
            <a:r>
              <a:rPr lang="en-US" dirty="0" smtClean="0"/>
              <a:t>: moves </a:t>
            </a:r>
            <a:r>
              <a:rPr lang="en-US" dirty="0"/>
              <a:t>in the opposite direction—inductively inferring from samples to the parameters of a larger or total population</a:t>
            </a:r>
            <a:r>
              <a:rPr lang="en-US" dirty="0" smtClean="0"/>
              <a:t>.</a:t>
            </a:r>
            <a:endParaRPr lang="en-US" dirty="0"/>
          </a:p>
        </p:txBody>
      </p:sp>
    </p:spTree>
    <p:extLst>
      <p:ext uri="{BB962C8B-B14F-4D97-AF65-F5344CB8AC3E}">
        <p14:creationId xmlns:p14="http://schemas.microsoft.com/office/powerpoint/2010/main" xmlns="" val="841897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Statistics Are to Me:</a:t>
            </a:r>
            <a:endParaRPr lang="en-US" dirty="0"/>
          </a:p>
        </p:txBody>
      </p:sp>
      <p:sp>
        <p:nvSpPr>
          <p:cNvPr id="3" name="Content Placeholder 2"/>
          <p:cNvSpPr>
            <a:spLocks noGrp="1"/>
          </p:cNvSpPr>
          <p:nvPr>
            <p:ph idx="1"/>
          </p:nvPr>
        </p:nvSpPr>
        <p:spPr/>
        <p:txBody>
          <a:bodyPr>
            <a:normAutofit/>
          </a:bodyPr>
          <a:lstStyle/>
          <a:p>
            <a:r>
              <a:rPr lang="en-US" sz="3200" dirty="0" smtClean="0"/>
              <a:t>Problem-solving</a:t>
            </a:r>
          </a:p>
          <a:p>
            <a:endParaRPr lang="en-US" sz="3200" dirty="0" smtClean="0"/>
          </a:p>
          <a:p>
            <a:r>
              <a:rPr lang="en-US" sz="3200" dirty="0" smtClean="0"/>
              <a:t>A set of tools</a:t>
            </a:r>
          </a:p>
          <a:p>
            <a:endParaRPr lang="en-US" sz="3200" dirty="0" smtClean="0"/>
          </a:p>
          <a:p>
            <a:r>
              <a:rPr lang="en-US" sz="3200" dirty="0" smtClean="0"/>
              <a:t>Story telling</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Foundational Concepts in Statistics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xmlns="" val="1759667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Terminology</a:t>
            </a:r>
            <a:br>
              <a:rPr lang="en-IE" dirty="0"/>
            </a:br>
            <a:r>
              <a:rPr lang="en-IE" dirty="0"/>
              <a:t>Populations &amp; Samples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Population</a:t>
            </a:r>
            <a:r>
              <a:rPr lang="en-US" dirty="0"/>
              <a:t>: the complete set of individuals, objects or scores of interest. </a:t>
            </a:r>
          </a:p>
          <a:p>
            <a:pPr lvl="1"/>
            <a:r>
              <a:rPr lang="en-US" dirty="0"/>
              <a:t>Often too large to sample in its entirety </a:t>
            </a:r>
          </a:p>
          <a:p>
            <a:pPr lvl="1"/>
            <a:r>
              <a:rPr lang="en-US" dirty="0"/>
              <a:t>It may be real or hypothetical (e.g. the results from an experiment repeated ad infinitum)</a:t>
            </a:r>
          </a:p>
          <a:p>
            <a:endParaRPr lang="en-US" dirty="0"/>
          </a:p>
          <a:p>
            <a:r>
              <a:rPr lang="en-US" b="1" dirty="0"/>
              <a:t>Sample</a:t>
            </a:r>
            <a:r>
              <a:rPr lang="en-US" dirty="0"/>
              <a:t>: A subset of the population. </a:t>
            </a:r>
          </a:p>
          <a:p>
            <a:pPr lvl="1"/>
            <a:r>
              <a:rPr lang="en-US" dirty="0"/>
              <a:t>A sample may be classified as random (each member has equal chance of being selected from a population) or convenience (what’s available).</a:t>
            </a:r>
          </a:p>
          <a:p>
            <a:pPr lvl="1"/>
            <a:r>
              <a:rPr lang="en-US" dirty="0"/>
              <a:t>Random selection attempts to ensure the sample is representative of the population</a:t>
            </a:r>
            <a:r>
              <a:rPr lang="en-US" dirty="0" smtClean="0"/>
              <a:t>.</a:t>
            </a:r>
            <a:endParaRPr lang="en-US" dirty="0"/>
          </a:p>
        </p:txBody>
      </p:sp>
    </p:spTree>
    <p:extLst>
      <p:ext uri="{BB962C8B-B14F-4D97-AF65-F5344CB8AC3E}">
        <p14:creationId xmlns:p14="http://schemas.microsoft.com/office/powerpoint/2010/main" xmlns="" val="4057898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r>
              <a:rPr lang="en-IE"/>
              <a:t>Variables</a:t>
            </a:r>
            <a:endParaRPr lang="en-US"/>
          </a:p>
        </p:txBody>
      </p:sp>
      <p:sp>
        <p:nvSpPr>
          <p:cNvPr id="584707" name="Rectangle 3"/>
          <p:cNvSpPr>
            <a:spLocks noGrp="1" noChangeArrowheads="1"/>
          </p:cNvSpPr>
          <p:nvPr>
            <p:ph idx="1"/>
          </p:nvPr>
        </p:nvSpPr>
        <p:spPr/>
        <p:txBody>
          <a:bodyPr>
            <a:noAutofit/>
          </a:bodyPr>
          <a:lstStyle/>
          <a:p>
            <a:pPr>
              <a:lnSpc>
                <a:spcPct val="90000"/>
              </a:lnSpc>
            </a:pPr>
            <a:r>
              <a:rPr lang="en-IE" b="1" dirty="0"/>
              <a:t>Variables</a:t>
            </a:r>
            <a:r>
              <a:rPr lang="en-IE" dirty="0"/>
              <a:t> are the quantities measured in a </a:t>
            </a:r>
            <a:r>
              <a:rPr lang="en-IE" dirty="0" err="1"/>
              <a:t>sample.They</a:t>
            </a:r>
            <a:r>
              <a:rPr lang="en-IE" dirty="0"/>
              <a:t> may be classified as:</a:t>
            </a:r>
          </a:p>
          <a:p>
            <a:pPr marL="365760" lvl="1" indent="-256032">
              <a:lnSpc>
                <a:spcPct val="90000"/>
              </a:lnSpc>
              <a:buClr>
                <a:schemeClr val="accent3"/>
              </a:buClr>
              <a:buFont typeface="Georgia"/>
              <a:buChar char="•"/>
            </a:pPr>
            <a:r>
              <a:rPr lang="en-IE" sz="2800" dirty="0">
                <a:solidFill>
                  <a:schemeClr val="tx1"/>
                </a:solidFill>
              </a:rPr>
              <a:t>Quantitative </a:t>
            </a:r>
            <a:endParaRPr lang="en-IE" sz="2800" dirty="0" smtClean="0">
              <a:solidFill>
                <a:schemeClr val="tx1"/>
              </a:solidFill>
            </a:endParaRPr>
          </a:p>
          <a:p>
            <a:pPr marL="630936" lvl="2" indent="-256032">
              <a:lnSpc>
                <a:spcPct val="90000"/>
              </a:lnSpc>
              <a:buClr>
                <a:schemeClr val="accent3"/>
              </a:buClr>
              <a:buFont typeface="Georgia"/>
              <a:buChar char="•"/>
            </a:pPr>
            <a:r>
              <a:rPr lang="en-IE" u="sng" dirty="0" smtClean="0">
                <a:solidFill>
                  <a:schemeClr val="tx1"/>
                </a:solidFill>
              </a:rPr>
              <a:t>Interval</a:t>
            </a:r>
            <a:r>
              <a:rPr lang="en-IE" dirty="0" smtClean="0">
                <a:solidFill>
                  <a:schemeClr val="tx1"/>
                </a:solidFill>
              </a:rPr>
              <a:t>, i.e</a:t>
            </a:r>
            <a:r>
              <a:rPr lang="en-IE" dirty="0">
                <a:solidFill>
                  <a:schemeClr val="tx1"/>
                </a:solidFill>
              </a:rPr>
              <a:t>. </a:t>
            </a:r>
            <a:r>
              <a:rPr lang="en-IE" dirty="0" smtClean="0">
                <a:solidFill>
                  <a:schemeClr val="tx1"/>
                </a:solidFill>
              </a:rPr>
              <a:t>numerical</a:t>
            </a:r>
          </a:p>
          <a:p>
            <a:pPr marL="365760" lvl="1" indent="-256032">
              <a:lnSpc>
                <a:spcPct val="90000"/>
              </a:lnSpc>
              <a:buClr>
                <a:schemeClr val="accent3"/>
              </a:buClr>
              <a:buFont typeface="Georgia"/>
              <a:buChar char="•"/>
            </a:pPr>
            <a:r>
              <a:rPr lang="en-IE" sz="2800" dirty="0" smtClean="0">
                <a:solidFill>
                  <a:schemeClr val="tx1"/>
                </a:solidFill>
              </a:rPr>
              <a:t>Categorical</a:t>
            </a:r>
            <a:endParaRPr lang="en-IE" sz="2800" dirty="0">
              <a:solidFill>
                <a:schemeClr val="tx1"/>
              </a:solidFill>
            </a:endParaRPr>
          </a:p>
          <a:p>
            <a:pPr marL="621792" lvl="3" indent="-256032">
              <a:lnSpc>
                <a:spcPct val="90000"/>
              </a:lnSpc>
              <a:buClr>
                <a:schemeClr val="accent3"/>
              </a:buClr>
              <a:buFont typeface="Georgia"/>
              <a:buChar char="•"/>
            </a:pPr>
            <a:r>
              <a:rPr lang="en-IE" sz="2600" u="sng" dirty="0">
                <a:solidFill>
                  <a:schemeClr val="tx1"/>
                </a:solidFill>
              </a:rPr>
              <a:t>Nominal</a:t>
            </a:r>
            <a:r>
              <a:rPr lang="en-IE" sz="2600" dirty="0">
                <a:solidFill>
                  <a:schemeClr val="tx1"/>
                </a:solidFill>
              </a:rPr>
              <a:t> (e.g. gender, blood group)</a:t>
            </a:r>
          </a:p>
          <a:p>
            <a:pPr marL="621792" lvl="3" indent="-256032">
              <a:lnSpc>
                <a:spcPct val="90000"/>
              </a:lnSpc>
              <a:buClr>
                <a:schemeClr val="accent3"/>
              </a:buClr>
              <a:buFont typeface="Georgia"/>
              <a:buChar char="•"/>
            </a:pPr>
            <a:r>
              <a:rPr lang="en-IE" sz="2600" u="sng" dirty="0">
                <a:solidFill>
                  <a:schemeClr val="tx1"/>
                </a:solidFill>
              </a:rPr>
              <a:t>Ordinal</a:t>
            </a:r>
            <a:r>
              <a:rPr lang="en-IE" sz="2600" dirty="0">
                <a:solidFill>
                  <a:schemeClr val="tx1"/>
                </a:solidFill>
              </a:rPr>
              <a:t> (ranked e.g. mild, moderate or severe illness). Often ordinal variables are re-coded to be quantitative. </a:t>
            </a:r>
          </a:p>
        </p:txBody>
      </p:sp>
    </p:spTree>
    <p:extLst>
      <p:ext uri="{BB962C8B-B14F-4D97-AF65-F5344CB8AC3E}">
        <p14:creationId xmlns:p14="http://schemas.microsoft.com/office/powerpoint/2010/main" xmlns="" val="2417721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p:txBody>
          <a:bodyPr/>
          <a:lstStyle/>
          <a:p>
            <a:r>
              <a:rPr lang="en-IE"/>
              <a:t>Variables</a:t>
            </a:r>
            <a:endParaRPr lang="en-US"/>
          </a:p>
        </p:txBody>
      </p:sp>
      <p:sp>
        <p:nvSpPr>
          <p:cNvPr id="635907" name="Rectangle 3"/>
          <p:cNvSpPr>
            <a:spLocks noGrp="1" noChangeArrowheads="1"/>
          </p:cNvSpPr>
          <p:nvPr>
            <p:ph idx="1"/>
          </p:nvPr>
        </p:nvSpPr>
        <p:spPr/>
        <p:txBody>
          <a:bodyPr/>
          <a:lstStyle/>
          <a:p>
            <a:r>
              <a:rPr lang="en-IE" sz="2600"/>
              <a:t>Variables can be further classified as:</a:t>
            </a:r>
          </a:p>
          <a:p>
            <a:pPr lvl="1"/>
            <a:r>
              <a:rPr lang="en-IE" sz="2200" b="1">
                <a:solidFill>
                  <a:schemeClr val="folHlink"/>
                </a:solidFill>
              </a:rPr>
              <a:t>Dependent</a:t>
            </a:r>
            <a:r>
              <a:rPr lang="en-IE" sz="2200" b="1"/>
              <a:t>/</a:t>
            </a:r>
            <a:r>
              <a:rPr lang="en-IE" sz="2200" b="1">
                <a:solidFill>
                  <a:schemeClr val="folHlink"/>
                </a:solidFill>
              </a:rPr>
              <a:t>Response</a:t>
            </a:r>
            <a:r>
              <a:rPr lang="en-IE" sz="2200" b="1"/>
              <a:t>. </a:t>
            </a:r>
            <a:r>
              <a:rPr lang="en-IE" sz="2200"/>
              <a:t>Variable of primary interest (e.g. blood pressure in an  antihypertensive drug trial). Not controlled by the experimenter.</a:t>
            </a:r>
            <a:endParaRPr lang="en-IE" sz="2200" b="1"/>
          </a:p>
          <a:p>
            <a:pPr lvl="1"/>
            <a:r>
              <a:rPr lang="en-IE" sz="2200" b="1">
                <a:solidFill>
                  <a:schemeClr val="folHlink"/>
                </a:solidFill>
              </a:rPr>
              <a:t> Independent</a:t>
            </a:r>
            <a:r>
              <a:rPr lang="en-IE" sz="2200" b="1"/>
              <a:t>/</a:t>
            </a:r>
            <a:r>
              <a:rPr lang="en-IE" sz="2200" b="1">
                <a:solidFill>
                  <a:schemeClr val="folHlink"/>
                </a:solidFill>
              </a:rPr>
              <a:t>Predictor</a:t>
            </a:r>
            <a:r>
              <a:rPr lang="en-IE" sz="2200">
                <a:solidFill>
                  <a:schemeClr val="folHlink"/>
                </a:solidFill>
              </a:rPr>
              <a:t> </a:t>
            </a:r>
          </a:p>
          <a:p>
            <a:pPr lvl="2"/>
            <a:r>
              <a:rPr lang="en-IE"/>
              <a:t>called a </a:t>
            </a:r>
            <a:r>
              <a:rPr lang="en-IE" b="1">
                <a:solidFill>
                  <a:schemeClr val="folHlink"/>
                </a:solidFill>
              </a:rPr>
              <a:t>Factor</a:t>
            </a:r>
            <a:r>
              <a:rPr lang="en-IE"/>
              <a:t> when</a:t>
            </a:r>
            <a:r>
              <a:rPr lang="en-IE" b="1"/>
              <a:t> </a:t>
            </a:r>
            <a:r>
              <a:rPr lang="en-IE"/>
              <a:t>controlled by experimenter. It is often nominal (e.g. treatment) </a:t>
            </a:r>
          </a:p>
          <a:p>
            <a:pPr lvl="2"/>
            <a:r>
              <a:rPr lang="en-IE" b="1">
                <a:solidFill>
                  <a:schemeClr val="folHlink"/>
                </a:solidFill>
              </a:rPr>
              <a:t>Covariate</a:t>
            </a:r>
            <a:r>
              <a:rPr lang="en-IE"/>
              <a:t> when not controlled.</a:t>
            </a:r>
          </a:p>
          <a:p>
            <a:r>
              <a:rPr lang="en-IE" sz="2600"/>
              <a:t>If the value of a variable cannot be predicted in advance then the variable is referred to as a </a:t>
            </a:r>
            <a:r>
              <a:rPr lang="en-IE" sz="2600" b="1">
                <a:solidFill>
                  <a:schemeClr val="folHlink"/>
                </a:solidFill>
              </a:rPr>
              <a:t>random variable</a:t>
            </a:r>
            <a:endParaRPr lang="en-US" sz="2600">
              <a:solidFill>
                <a:schemeClr val="folHlink"/>
              </a:solidFill>
            </a:endParaRPr>
          </a:p>
        </p:txBody>
      </p:sp>
    </p:spTree>
    <p:extLst>
      <p:ext uri="{BB962C8B-B14F-4D97-AF65-F5344CB8AC3E}">
        <p14:creationId xmlns:p14="http://schemas.microsoft.com/office/powerpoint/2010/main" xmlns="" val="3772494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r>
              <a:rPr lang="en-IE"/>
              <a:t>Parameters &amp; Statistics </a:t>
            </a:r>
            <a:endParaRPr lang="en-US"/>
          </a:p>
        </p:txBody>
      </p:sp>
      <p:sp>
        <p:nvSpPr>
          <p:cNvPr id="580611" name="Rectangle 3"/>
          <p:cNvSpPr>
            <a:spLocks noGrp="1" noChangeArrowheads="1"/>
          </p:cNvSpPr>
          <p:nvPr>
            <p:ph idx="1"/>
          </p:nvPr>
        </p:nvSpPr>
        <p:spPr/>
        <p:txBody>
          <a:bodyPr/>
          <a:lstStyle/>
          <a:p>
            <a:pPr>
              <a:lnSpc>
                <a:spcPct val="90000"/>
              </a:lnSpc>
            </a:pPr>
            <a:r>
              <a:rPr lang="en-IE" b="1" dirty="0">
                <a:solidFill>
                  <a:schemeClr val="folHlink"/>
                </a:solidFill>
              </a:rPr>
              <a:t>Parameters</a:t>
            </a:r>
            <a:r>
              <a:rPr lang="en-IE" dirty="0"/>
              <a:t>: Quantities that describe a population characteristic. They are usually unknown and we wish to make </a:t>
            </a:r>
            <a:r>
              <a:rPr lang="en-IE" i="1" dirty="0"/>
              <a:t>statistical inferences</a:t>
            </a:r>
            <a:r>
              <a:rPr lang="en-IE" dirty="0"/>
              <a:t> about parameters. </a:t>
            </a:r>
            <a:endParaRPr lang="en-IE" b="1" dirty="0"/>
          </a:p>
          <a:p>
            <a:pPr>
              <a:lnSpc>
                <a:spcPct val="90000"/>
              </a:lnSpc>
            </a:pPr>
            <a:endParaRPr lang="en-IE" dirty="0"/>
          </a:p>
          <a:p>
            <a:pPr>
              <a:lnSpc>
                <a:spcPct val="90000"/>
              </a:lnSpc>
            </a:pPr>
            <a:r>
              <a:rPr lang="en-IE" b="1" dirty="0">
                <a:solidFill>
                  <a:schemeClr val="folHlink"/>
                </a:solidFill>
              </a:rPr>
              <a:t>Descriptive Statistics</a:t>
            </a:r>
            <a:r>
              <a:rPr lang="en-IE" dirty="0"/>
              <a:t>: Quantities and techniques used to describe a sample characteristic or illustrate the sample data e.g. mean, standard deviation, box-plot</a:t>
            </a:r>
          </a:p>
        </p:txBody>
      </p:sp>
    </p:spTree>
    <p:extLst>
      <p:ext uri="{BB962C8B-B14F-4D97-AF65-F5344CB8AC3E}">
        <p14:creationId xmlns:p14="http://schemas.microsoft.com/office/powerpoint/2010/main" xmlns="" val="4002051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IE" dirty="0" smtClean="0"/>
              <a:t>Measures </a:t>
            </a:r>
            <a:r>
              <a:rPr lang="en-IE" dirty="0"/>
              <a:t>of Central Tendency (Location)</a:t>
            </a:r>
          </a:p>
        </p:txBody>
      </p:sp>
      <p:sp>
        <p:nvSpPr>
          <p:cNvPr id="38915" name="Rectangle 3"/>
          <p:cNvSpPr>
            <a:spLocks noGrp="1" noChangeArrowheads="1"/>
          </p:cNvSpPr>
          <p:nvPr>
            <p:ph idx="1"/>
          </p:nvPr>
        </p:nvSpPr>
        <p:spPr/>
        <p:txBody>
          <a:bodyPr/>
          <a:lstStyle/>
          <a:p>
            <a:pPr marL="0" indent="0">
              <a:buFont typeface="Wingdings" pitchFamily="2" charset="2"/>
              <a:buNone/>
            </a:pPr>
            <a:r>
              <a:rPr lang="en-IE">
                <a:latin typeface="Times New Roman" pitchFamily="18" charset="0"/>
              </a:rPr>
              <a:t>Measures of location indicate where on the number line the data are to be found. Common measures of location are:</a:t>
            </a:r>
          </a:p>
          <a:p>
            <a:pPr marL="0" indent="0">
              <a:lnSpc>
                <a:spcPct val="40000"/>
              </a:lnSpc>
              <a:buFont typeface="Wingdings" pitchFamily="2" charset="2"/>
              <a:buNone/>
            </a:pPr>
            <a:endParaRPr lang="en-IE">
              <a:latin typeface="Times New Roman" pitchFamily="18" charset="0"/>
            </a:endParaRPr>
          </a:p>
          <a:p>
            <a:pPr marL="0" indent="0">
              <a:buFont typeface="Wingdings" pitchFamily="2" charset="2"/>
              <a:buNone/>
            </a:pPr>
            <a:r>
              <a:rPr lang="en-IE">
                <a:latin typeface="Times New Roman" pitchFamily="18" charset="0"/>
              </a:rPr>
              <a:t>(i)</a:t>
            </a:r>
            <a:r>
              <a:rPr lang="en-IE" b="1">
                <a:latin typeface="Times New Roman" pitchFamily="18" charset="0"/>
              </a:rPr>
              <a:t>	</a:t>
            </a:r>
            <a:r>
              <a:rPr lang="en-IE">
                <a:latin typeface="Times New Roman" pitchFamily="18" charset="0"/>
              </a:rPr>
              <a:t>the </a:t>
            </a:r>
            <a:r>
              <a:rPr lang="en-IE" b="1">
                <a:solidFill>
                  <a:schemeClr val="folHlink"/>
                </a:solidFill>
                <a:latin typeface="Times New Roman" pitchFamily="18" charset="0"/>
              </a:rPr>
              <a:t>Arithmetic</a:t>
            </a:r>
            <a:r>
              <a:rPr lang="en-IE">
                <a:latin typeface="Times New Roman" pitchFamily="18" charset="0"/>
              </a:rPr>
              <a:t> </a:t>
            </a:r>
            <a:r>
              <a:rPr lang="en-IE" b="1">
                <a:solidFill>
                  <a:schemeClr val="folHlink"/>
                </a:solidFill>
                <a:latin typeface="Times New Roman" pitchFamily="18" charset="0"/>
              </a:rPr>
              <a:t>Mean</a:t>
            </a:r>
            <a:r>
              <a:rPr lang="en-IE" b="1">
                <a:latin typeface="Times New Roman" pitchFamily="18" charset="0"/>
              </a:rPr>
              <a:t>,</a:t>
            </a:r>
          </a:p>
          <a:p>
            <a:pPr marL="0" indent="0">
              <a:buFont typeface="Wingdings" pitchFamily="2" charset="2"/>
              <a:buNone/>
            </a:pPr>
            <a:r>
              <a:rPr lang="en-IE">
                <a:latin typeface="Times New Roman" pitchFamily="18" charset="0"/>
              </a:rPr>
              <a:t>(ii)</a:t>
            </a:r>
            <a:r>
              <a:rPr lang="en-IE" b="1">
                <a:latin typeface="Times New Roman" pitchFamily="18" charset="0"/>
              </a:rPr>
              <a:t>	</a:t>
            </a:r>
            <a:r>
              <a:rPr lang="en-IE">
                <a:latin typeface="Times New Roman" pitchFamily="18" charset="0"/>
              </a:rPr>
              <a:t>the</a:t>
            </a:r>
            <a:r>
              <a:rPr lang="en-IE" b="1">
                <a:latin typeface="Times New Roman" pitchFamily="18" charset="0"/>
              </a:rPr>
              <a:t> </a:t>
            </a:r>
            <a:r>
              <a:rPr lang="en-IE" b="1">
                <a:solidFill>
                  <a:schemeClr val="folHlink"/>
                </a:solidFill>
                <a:latin typeface="Times New Roman" pitchFamily="18" charset="0"/>
              </a:rPr>
              <a:t>Median</a:t>
            </a:r>
            <a:r>
              <a:rPr lang="en-IE">
                <a:latin typeface="Times New Roman" pitchFamily="18" charset="0"/>
              </a:rPr>
              <a:t>, and</a:t>
            </a:r>
          </a:p>
          <a:p>
            <a:pPr marL="0" indent="0">
              <a:buFont typeface="Wingdings" pitchFamily="2" charset="2"/>
              <a:buNone/>
            </a:pPr>
            <a:r>
              <a:rPr lang="en-IE">
                <a:latin typeface="Times New Roman" pitchFamily="18" charset="0"/>
              </a:rPr>
              <a:t>(iii)</a:t>
            </a:r>
            <a:r>
              <a:rPr lang="en-IE" b="1">
                <a:latin typeface="Times New Roman" pitchFamily="18" charset="0"/>
              </a:rPr>
              <a:t>	</a:t>
            </a:r>
            <a:r>
              <a:rPr lang="en-IE">
                <a:latin typeface="Times New Roman" pitchFamily="18" charset="0"/>
              </a:rPr>
              <a:t>the </a:t>
            </a:r>
            <a:r>
              <a:rPr lang="en-IE" b="1">
                <a:solidFill>
                  <a:schemeClr val="folHlink"/>
                </a:solidFill>
                <a:latin typeface="Times New Roman" pitchFamily="18" charset="0"/>
              </a:rPr>
              <a:t>Mode</a:t>
            </a:r>
          </a:p>
        </p:txBody>
      </p:sp>
    </p:spTree>
    <p:extLst>
      <p:ext uri="{BB962C8B-B14F-4D97-AF65-F5344CB8AC3E}">
        <p14:creationId xmlns:p14="http://schemas.microsoft.com/office/powerpoint/2010/main" xmlns="" val="420030272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IE" dirty="0" smtClean="0"/>
              <a:t>Measures </a:t>
            </a:r>
            <a:r>
              <a:rPr lang="en-IE" dirty="0"/>
              <a:t>of Dispersion</a:t>
            </a:r>
          </a:p>
        </p:txBody>
      </p:sp>
      <p:sp>
        <p:nvSpPr>
          <p:cNvPr id="58371" name="Rectangle 3"/>
          <p:cNvSpPr>
            <a:spLocks noGrp="1" noChangeArrowheads="1"/>
          </p:cNvSpPr>
          <p:nvPr>
            <p:ph idx="1"/>
          </p:nvPr>
        </p:nvSpPr>
        <p:spPr/>
        <p:txBody>
          <a:bodyPr/>
          <a:lstStyle/>
          <a:p>
            <a:pPr marL="609600" indent="-609600"/>
            <a:r>
              <a:rPr lang="en-IE" sz="2600"/>
              <a:t>Measures of dispersion characterise how spread out the distribution is, i.e., how variable the data are.  </a:t>
            </a:r>
          </a:p>
          <a:p>
            <a:pPr marL="609600" indent="-609600"/>
            <a:r>
              <a:rPr lang="en-IE" sz="2600"/>
              <a:t>Commonly used measures of dispersion include:</a:t>
            </a:r>
          </a:p>
          <a:p>
            <a:pPr marL="1154113" lvl="1" indent="-533400">
              <a:buFontTx/>
              <a:buAutoNum type="arabicPeriod"/>
            </a:pPr>
            <a:r>
              <a:rPr lang="en-IE" sz="2200">
                <a:solidFill>
                  <a:schemeClr val="folHlink"/>
                </a:solidFill>
              </a:rPr>
              <a:t>Range</a:t>
            </a:r>
          </a:p>
          <a:p>
            <a:pPr marL="1154113" lvl="1" indent="-533400">
              <a:buFontTx/>
              <a:buAutoNum type="arabicPeriod"/>
            </a:pPr>
            <a:r>
              <a:rPr lang="en-IE" sz="2200">
                <a:solidFill>
                  <a:schemeClr val="folHlink"/>
                </a:solidFill>
              </a:rPr>
              <a:t>Variance &amp; Standard deviation</a:t>
            </a:r>
          </a:p>
          <a:p>
            <a:pPr marL="1154113" lvl="1" indent="-533400">
              <a:buFontTx/>
              <a:buAutoNum type="arabicPeriod"/>
            </a:pPr>
            <a:r>
              <a:rPr lang="en-IE" sz="2200">
                <a:solidFill>
                  <a:schemeClr val="folHlink"/>
                </a:solidFill>
              </a:rPr>
              <a:t>Coefficient of Variation</a:t>
            </a:r>
            <a:r>
              <a:rPr lang="en-IE" sz="2200"/>
              <a:t> (or </a:t>
            </a:r>
            <a:r>
              <a:rPr lang="en-IE" sz="2200">
                <a:solidFill>
                  <a:schemeClr val="folHlink"/>
                </a:solidFill>
              </a:rPr>
              <a:t>relative standard deviation</a:t>
            </a:r>
            <a:r>
              <a:rPr lang="en-IE" sz="2200"/>
              <a:t>)</a:t>
            </a:r>
          </a:p>
          <a:p>
            <a:pPr marL="1154113" lvl="1" indent="-533400">
              <a:buFontTx/>
              <a:buAutoNum type="arabicPeriod"/>
            </a:pPr>
            <a:r>
              <a:rPr lang="en-IE" sz="2200">
                <a:solidFill>
                  <a:schemeClr val="folHlink"/>
                </a:solidFill>
              </a:rPr>
              <a:t>Inter-quartile range</a:t>
            </a:r>
          </a:p>
        </p:txBody>
      </p:sp>
    </p:spTree>
    <p:extLst>
      <p:ext uri="{BB962C8B-B14F-4D97-AF65-F5344CB8AC3E}">
        <p14:creationId xmlns:p14="http://schemas.microsoft.com/office/powerpoint/2010/main" xmlns="" val="37223122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vin-and-hobbes-math.jpg"/>
          <p:cNvPicPr>
            <a:picLocks noChangeAspect="1"/>
          </p:cNvPicPr>
          <p:nvPr/>
        </p:nvPicPr>
        <p:blipFill>
          <a:blip r:embed="rId3" cstate="print"/>
          <a:stretch>
            <a:fillRect/>
          </a:stretch>
        </p:blipFill>
        <p:spPr>
          <a:xfrm>
            <a:off x="2133600" y="685800"/>
            <a:ext cx="4866450" cy="603504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lstStyle/>
          <a:p>
            <a:r>
              <a:rPr lang="en-IE"/>
              <a:t>Statistical Inference</a:t>
            </a:r>
          </a:p>
        </p:txBody>
      </p:sp>
      <p:sp>
        <p:nvSpPr>
          <p:cNvPr id="616451" name="Rectangle 3"/>
          <p:cNvSpPr>
            <a:spLocks noGrp="1" noChangeArrowheads="1"/>
          </p:cNvSpPr>
          <p:nvPr>
            <p:ph idx="1"/>
          </p:nvPr>
        </p:nvSpPr>
        <p:spPr/>
        <p:txBody>
          <a:bodyPr/>
          <a:lstStyle/>
          <a:p>
            <a:pPr marL="365125" indent="-365125"/>
            <a:r>
              <a:rPr lang="en-IE" sz="2600" b="1" dirty="0"/>
              <a:t>Statistical Inference </a:t>
            </a:r>
            <a:r>
              <a:rPr lang="en-IE" sz="2600" dirty="0"/>
              <a:t>– the process of drawing conclusions about a </a:t>
            </a:r>
            <a:r>
              <a:rPr lang="en-IE" sz="2600" u="sng" dirty="0"/>
              <a:t>population</a:t>
            </a:r>
            <a:r>
              <a:rPr lang="en-IE" sz="2600" dirty="0"/>
              <a:t> based on information in a </a:t>
            </a:r>
            <a:r>
              <a:rPr lang="en-IE" sz="2600" u="sng" dirty="0" smtClean="0"/>
              <a:t>sample</a:t>
            </a:r>
            <a:endParaRPr lang="en-IE" sz="2600" u="sng" dirty="0"/>
          </a:p>
        </p:txBody>
      </p:sp>
    </p:spTree>
    <p:extLst>
      <p:ext uri="{BB962C8B-B14F-4D97-AF65-F5344CB8AC3E}">
        <p14:creationId xmlns:p14="http://schemas.microsoft.com/office/powerpoint/2010/main" xmlns="" val="40695941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a:xfrm>
            <a:off x="468313" y="296862"/>
            <a:ext cx="8229600" cy="922338"/>
          </a:xfrm>
        </p:spPr>
        <p:txBody>
          <a:bodyPr/>
          <a:lstStyle/>
          <a:p>
            <a:r>
              <a:rPr lang="en-IE" dirty="0"/>
              <a:t>Statistical Inference</a:t>
            </a:r>
          </a:p>
        </p:txBody>
      </p:sp>
      <p:sp>
        <p:nvSpPr>
          <p:cNvPr id="608259" name="Text Box 3"/>
          <p:cNvSpPr txBox="1">
            <a:spLocks noChangeArrowheads="1"/>
          </p:cNvSpPr>
          <p:nvPr/>
        </p:nvSpPr>
        <p:spPr bwMode="auto">
          <a:xfrm>
            <a:off x="2627313" y="1196975"/>
            <a:ext cx="4032250" cy="89376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r>
              <a:rPr lang="en-IE" sz="2400">
                <a:latin typeface="Arial" pitchFamily="34" charset="0"/>
              </a:rPr>
              <a:t>Population </a:t>
            </a:r>
          </a:p>
          <a:p>
            <a:pPr algn="ctr" eaLnBrk="1" hangingPunct="1"/>
            <a:r>
              <a:rPr lang="en-IE" sz="2400">
                <a:latin typeface="Arial" pitchFamily="34" charset="0"/>
              </a:rPr>
              <a:t>(parameters, e.g., </a:t>
            </a:r>
            <a:r>
              <a:rPr lang="en-IE" sz="2400">
                <a:latin typeface="Arial" pitchFamily="34" charset="0"/>
                <a:sym typeface="Symbol" pitchFamily="18" charset="2"/>
              </a:rPr>
              <a:t> and )</a:t>
            </a:r>
            <a:r>
              <a:rPr lang="en-IE" sz="2800">
                <a:latin typeface="Arial" pitchFamily="34" charset="0"/>
              </a:rPr>
              <a:t> </a:t>
            </a:r>
          </a:p>
        </p:txBody>
      </p:sp>
      <p:sp>
        <p:nvSpPr>
          <p:cNvPr id="608260" name="Line 4"/>
          <p:cNvSpPr>
            <a:spLocks noChangeShapeType="1"/>
          </p:cNvSpPr>
          <p:nvPr/>
        </p:nvSpPr>
        <p:spPr bwMode="auto">
          <a:xfrm>
            <a:off x="4643438" y="2133600"/>
            <a:ext cx="0" cy="790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08261" name="Text Box 5"/>
          <p:cNvSpPr txBox="1">
            <a:spLocks noChangeArrowheads="1"/>
          </p:cNvSpPr>
          <p:nvPr/>
        </p:nvSpPr>
        <p:spPr bwMode="auto">
          <a:xfrm>
            <a:off x="4787900" y="2349500"/>
            <a:ext cx="27368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IE">
                <a:latin typeface="Arial" pitchFamily="34" charset="0"/>
              </a:rPr>
              <a:t>select sample at random</a:t>
            </a:r>
          </a:p>
        </p:txBody>
      </p:sp>
      <p:sp>
        <p:nvSpPr>
          <p:cNvPr id="608262" name="Text Box 6"/>
          <p:cNvSpPr txBox="1">
            <a:spLocks noChangeArrowheads="1"/>
          </p:cNvSpPr>
          <p:nvPr/>
        </p:nvSpPr>
        <p:spPr bwMode="auto">
          <a:xfrm>
            <a:off x="3490913" y="2924175"/>
            <a:ext cx="2233612" cy="466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spcBef>
                <a:spcPct val="50000"/>
              </a:spcBef>
            </a:pPr>
            <a:r>
              <a:rPr lang="en-IE" sz="2400">
                <a:latin typeface="Arial" pitchFamily="34" charset="0"/>
              </a:rPr>
              <a:t>Sample </a:t>
            </a:r>
          </a:p>
        </p:txBody>
      </p:sp>
      <p:sp>
        <p:nvSpPr>
          <p:cNvPr id="608263" name="Text Box 7"/>
          <p:cNvSpPr txBox="1">
            <a:spLocks noChangeArrowheads="1"/>
          </p:cNvSpPr>
          <p:nvPr/>
        </p:nvSpPr>
        <p:spPr bwMode="auto">
          <a:xfrm>
            <a:off x="4787900" y="3573463"/>
            <a:ext cx="259238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IE">
                <a:latin typeface="Arial" pitchFamily="34" charset="0"/>
              </a:rPr>
              <a:t>collect data from individuals in sample</a:t>
            </a:r>
          </a:p>
        </p:txBody>
      </p:sp>
      <p:sp>
        <p:nvSpPr>
          <p:cNvPr id="608264" name="Line 8"/>
          <p:cNvSpPr>
            <a:spLocks noChangeShapeType="1"/>
          </p:cNvSpPr>
          <p:nvPr/>
        </p:nvSpPr>
        <p:spPr bwMode="auto">
          <a:xfrm>
            <a:off x="4643438" y="3429000"/>
            <a:ext cx="0"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08265" name="Text Box 9"/>
          <p:cNvSpPr txBox="1">
            <a:spLocks noChangeArrowheads="1"/>
          </p:cNvSpPr>
          <p:nvPr/>
        </p:nvSpPr>
        <p:spPr bwMode="auto">
          <a:xfrm>
            <a:off x="3490913" y="4365625"/>
            <a:ext cx="2233612" cy="466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spcBef>
                <a:spcPct val="50000"/>
              </a:spcBef>
            </a:pPr>
            <a:r>
              <a:rPr lang="en-IE" sz="2400">
                <a:latin typeface="Arial" pitchFamily="34" charset="0"/>
              </a:rPr>
              <a:t>Data </a:t>
            </a:r>
          </a:p>
        </p:txBody>
      </p:sp>
      <p:sp>
        <p:nvSpPr>
          <p:cNvPr id="608266" name="Text Box 10"/>
          <p:cNvSpPr txBox="1">
            <a:spLocks noChangeArrowheads="1"/>
          </p:cNvSpPr>
          <p:nvPr/>
        </p:nvSpPr>
        <p:spPr bwMode="auto">
          <a:xfrm>
            <a:off x="3130550" y="5549900"/>
            <a:ext cx="2952750" cy="11969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spcBef>
                <a:spcPct val="50000"/>
              </a:spcBef>
            </a:pPr>
            <a:r>
              <a:rPr lang="en-IE" sz="2400">
                <a:latin typeface="Arial" pitchFamily="34" charset="0"/>
              </a:rPr>
              <a:t>Analyse data (e.g. estimate       ) to make inferences</a:t>
            </a:r>
          </a:p>
        </p:txBody>
      </p:sp>
      <p:sp>
        <p:nvSpPr>
          <p:cNvPr id="608267" name="Line 11"/>
          <p:cNvSpPr>
            <a:spLocks noChangeShapeType="1"/>
          </p:cNvSpPr>
          <p:nvPr/>
        </p:nvSpPr>
        <p:spPr bwMode="auto">
          <a:xfrm>
            <a:off x="4643438" y="4797425"/>
            <a:ext cx="0" cy="7191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aphicFrame>
        <p:nvGraphicFramePr>
          <p:cNvPr id="608268" name="Object 12"/>
          <p:cNvGraphicFramePr>
            <a:graphicFrameLocks noChangeAspect="1"/>
          </p:cNvGraphicFramePr>
          <p:nvPr>
            <p:ph idx="1"/>
          </p:nvPr>
        </p:nvGraphicFramePr>
        <p:xfrm>
          <a:off x="4643438" y="5949950"/>
          <a:ext cx="647700" cy="484188"/>
        </p:xfrm>
        <a:graphic>
          <a:graphicData uri="http://schemas.openxmlformats.org/presentationml/2006/ole">
            <p:oleObj spid="_x0000_s3077" name="Equation" r:id="rId4" imgW="253890" imgH="190417" progId="Equation.3">
              <p:embed/>
            </p:oleObj>
          </a:graphicData>
        </a:graphic>
      </p:graphicFrame>
      <p:sp>
        <p:nvSpPr>
          <p:cNvPr id="608269" name="Line 13"/>
          <p:cNvSpPr>
            <a:spLocks noChangeShapeType="1"/>
          </p:cNvSpPr>
          <p:nvPr/>
        </p:nvSpPr>
        <p:spPr bwMode="auto">
          <a:xfrm flipH="1">
            <a:off x="1476375" y="6165850"/>
            <a:ext cx="16557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08270" name="Line 14"/>
          <p:cNvSpPr>
            <a:spLocks noChangeShapeType="1"/>
          </p:cNvSpPr>
          <p:nvPr/>
        </p:nvSpPr>
        <p:spPr bwMode="auto">
          <a:xfrm flipV="1">
            <a:off x="1476375" y="1700213"/>
            <a:ext cx="0" cy="446563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08271" name="Line 15"/>
          <p:cNvSpPr>
            <a:spLocks noChangeShapeType="1"/>
          </p:cNvSpPr>
          <p:nvPr/>
        </p:nvSpPr>
        <p:spPr bwMode="auto">
          <a:xfrm>
            <a:off x="1476375" y="1700213"/>
            <a:ext cx="11509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xmlns="" val="5394893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82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82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82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82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82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82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826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82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82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82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82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82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8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59" grpId="0" animBg="1"/>
      <p:bldP spid="608260" grpId="0" animBg="1"/>
      <p:bldP spid="608261" grpId="0"/>
      <p:bldP spid="608262" grpId="0" animBg="1"/>
      <p:bldP spid="608263" grpId="0"/>
      <p:bldP spid="608264" grpId="0" animBg="1"/>
      <p:bldP spid="608265" grpId="0" animBg="1"/>
      <p:bldP spid="608266" grpId="0" animBg="1"/>
      <p:bldP spid="608267" grpId="0" animBg="1"/>
      <p:bldP spid="608269" grpId="0" animBg="1"/>
      <p:bldP spid="608270" grpId="0" animBg="1"/>
      <p:bldP spid="6082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IE"/>
              <a:t>The Normal Distribution</a:t>
            </a:r>
          </a:p>
        </p:txBody>
      </p:sp>
      <p:sp>
        <p:nvSpPr>
          <p:cNvPr id="544771" name="Rectangle 3"/>
          <p:cNvSpPr>
            <a:spLocks noGrp="1" noChangeArrowheads="1"/>
          </p:cNvSpPr>
          <p:nvPr>
            <p:ph idx="1"/>
          </p:nvPr>
        </p:nvSpPr>
        <p:spPr/>
        <p:txBody>
          <a:bodyPr>
            <a:normAutofit/>
          </a:bodyPr>
          <a:lstStyle/>
          <a:p>
            <a:pPr>
              <a:lnSpc>
                <a:spcPct val="90000"/>
              </a:lnSpc>
            </a:pPr>
            <a:r>
              <a:rPr lang="en-IE" sz="2400" dirty="0"/>
              <a:t>The </a:t>
            </a:r>
            <a:r>
              <a:rPr lang="en-IE" sz="2400" b="1" dirty="0"/>
              <a:t>Normal distribution</a:t>
            </a:r>
            <a:r>
              <a:rPr lang="en-IE" sz="2400" dirty="0"/>
              <a:t> is considered to be the most important distribution in statistics</a:t>
            </a:r>
          </a:p>
          <a:p>
            <a:pPr>
              <a:lnSpc>
                <a:spcPct val="90000"/>
              </a:lnSpc>
            </a:pPr>
            <a:endParaRPr lang="en-IE" sz="2400" dirty="0"/>
          </a:p>
          <a:p>
            <a:pPr>
              <a:lnSpc>
                <a:spcPct val="90000"/>
              </a:lnSpc>
            </a:pPr>
            <a:r>
              <a:rPr lang="en-IE" sz="2400" dirty="0"/>
              <a:t>It occurs in “nature” from processes consisting of a very large number of elements acting in an </a:t>
            </a:r>
            <a:r>
              <a:rPr lang="en-IE" sz="2400" b="1" dirty="0"/>
              <a:t>additive</a:t>
            </a:r>
            <a:r>
              <a:rPr lang="en-IE" sz="2400" dirty="0"/>
              <a:t> manner</a:t>
            </a:r>
          </a:p>
          <a:p>
            <a:pPr>
              <a:lnSpc>
                <a:spcPct val="90000"/>
              </a:lnSpc>
            </a:pPr>
            <a:endParaRPr lang="en-IE" sz="2400" dirty="0"/>
          </a:p>
          <a:p>
            <a:pPr>
              <a:lnSpc>
                <a:spcPct val="90000"/>
              </a:lnSpc>
            </a:pPr>
            <a:r>
              <a:rPr lang="en-IE" sz="2400" dirty="0"/>
              <a:t>However, it would be very difficult to use this argument to assume normality of your data</a:t>
            </a:r>
          </a:p>
          <a:p>
            <a:pPr lvl="1">
              <a:lnSpc>
                <a:spcPct val="90000"/>
              </a:lnSpc>
            </a:pPr>
            <a:r>
              <a:rPr lang="en-IE" sz="2400" dirty="0"/>
              <a:t>Later, we will see exactly why the Normal is so important in statistics</a:t>
            </a:r>
          </a:p>
        </p:txBody>
      </p:sp>
    </p:spTree>
    <p:extLst>
      <p:ext uri="{BB962C8B-B14F-4D97-AF65-F5344CB8AC3E}">
        <p14:creationId xmlns:p14="http://schemas.microsoft.com/office/powerpoint/2010/main" xmlns="" val="339235352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9890"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l="5411" t="8240" r="3247" b="15930"/>
          <a:stretch>
            <a:fillRect/>
          </a:stretch>
        </p:blipFill>
        <p:spPr>
          <a:xfrm>
            <a:off x="684213" y="1341438"/>
            <a:ext cx="7343775" cy="4622800"/>
          </a:xfrm>
          <a:noFill/>
          <a:ln/>
        </p:spPr>
      </p:pic>
      <p:sp>
        <p:nvSpPr>
          <p:cNvPr id="549891" name="Rectangle 3"/>
          <p:cNvSpPr>
            <a:spLocks noGrp="1" noChangeArrowheads="1"/>
          </p:cNvSpPr>
          <p:nvPr>
            <p:ph type="title"/>
          </p:nvPr>
        </p:nvSpPr>
        <p:spPr>
          <a:xfrm>
            <a:off x="457200" y="609600"/>
            <a:ext cx="8229600" cy="1066800"/>
          </a:xfrm>
        </p:spPr>
        <p:txBody>
          <a:bodyPr/>
          <a:lstStyle/>
          <a:p>
            <a:r>
              <a:rPr lang="en-IE" dirty="0"/>
              <a:t>Normal curve</a:t>
            </a:r>
          </a:p>
        </p:txBody>
      </p:sp>
      <p:sp>
        <p:nvSpPr>
          <p:cNvPr id="549892" name="Text Box 4"/>
          <p:cNvSpPr txBox="1">
            <a:spLocks noChangeArrowheads="1"/>
          </p:cNvSpPr>
          <p:nvPr/>
        </p:nvSpPr>
        <p:spPr bwMode="auto">
          <a:xfrm>
            <a:off x="4500563" y="5949950"/>
            <a:ext cx="36353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IE" sz="1600" b="1" i="1">
                <a:latin typeface="Arial" pitchFamily="34" charset="0"/>
                <a:sym typeface="Symbol" pitchFamily="18" charset="2"/>
              </a:rPr>
              <a:t></a:t>
            </a:r>
          </a:p>
        </p:txBody>
      </p:sp>
      <p:sp>
        <p:nvSpPr>
          <p:cNvPr id="549893" name="Text Box 5"/>
          <p:cNvSpPr txBox="1">
            <a:spLocks noChangeArrowheads="1"/>
          </p:cNvSpPr>
          <p:nvPr/>
        </p:nvSpPr>
        <p:spPr bwMode="auto">
          <a:xfrm>
            <a:off x="5219700" y="5949950"/>
            <a:ext cx="7969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IE" sz="1600" b="1" i="1">
                <a:latin typeface="Arial" pitchFamily="34" charset="0"/>
                <a:sym typeface="Symbol" pitchFamily="18" charset="2"/>
              </a:rPr>
              <a:t> + </a:t>
            </a:r>
          </a:p>
        </p:txBody>
      </p:sp>
      <p:sp>
        <p:nvSpPr>
          <p:cNvPr id="549894" name="Text Box 6"/>
          <p:cNvSpPr txBox="1">
            <a:spLocks noChangeArrowheads="1"/>
          </p:cNvSpPr>
          <p:nvPr/>
        </p:nvSpPr>
        <p:spPr bwMode="auto">
          <a:xfrm>
            <a:off x="6016625" y="5949950"/>
            <a:ext cx="10763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IE" sz="1600" b="1" i="1">
                <a:latin typeface="Arial" pitchFamily="34" charset="0"/>
                <a:sym typeface="Symbol" pitchFamily="18" charset="2"/>
              </a:rPr>
              <a:t> + 1.96</a:t>
            </a:r>
          </a:p>
        </p:txBody>
      </p:sp>
      <p:sp>
        <p:nvSpPr>
          <p:cNvPr id="549895" name="Text Box 7"/>
          <p:cNvSpPr txBox="1">
            <a:spLocks noChangeArrowheads="1"/>
          </p:cNvSpPr>
          <p:nvPr/>
        </p:nvSpPr>
        <p:spPr bwMode="auto">
          <a:xfrm>
            <a:off x="7092950" y="5949950"/>
            <a:ext cx="7969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IE" sz="1600" b="1" i="1">
                <a:latin typeface="Arial" pitchFamily="34" charset="0"/>
                <a:sym typeface="Symbol" pitchFamily="18" charset="2"/>
              </a:rPr>
              <a:t> + 3</a:t>
            </a:r>
          </a:p>
        </p:txBody>
      </p:sp>
      <p:sp>
        <p:nvSpPr>
          <p:cNvPr id="549896" name="Text Box 8"/>
          <p:cNvSpPr txBox="1">
            <a:spLocks noChangeArrowheads="1"/>
          </p:cNvSpPr>
          <p:nvPr/>
        </p:nvSpPr>
        <p:spPr bwMode="auto">
          <a:xfrm>
            <a:off x="3487738" y="5949950"/>
            <a:ext cx="7969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IE" sz="1600" b="1" i="1">
                <a:latin typeface="Arial" pitchFamily="34" charset="0"/>
                <a:sym typeface="Symbol" pitchFamily="18" charset="2"/>
              </a:rPr>
              <a:t> - </a:t>
            </a:r>
          </a:p>
        </p:txBody>
      </p:sp>
      <p:sp>
        <p:nvSpPr>
          <p:cNvPr id="549897" name="Text Box 9"/>
          <p:cNvSpPr txBox="1">
            <a:spLocks noChangeArrowheads="1"/>
          </p:cNvSpPr>
          <p:nvPr/>
        </p:nvSpPr>
        <p:spPr bwMode="auto">
          <a:xfrm>
            <a:off x="2411413" y="5949950"/>
            <a:ext cx="10128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IE" sz="1600" b="1" i="1">
                <a:latin typeface="Arial" pitchFamily="34" charset="0"/>
                <a:sym typeface="Symbol" pitchFamily="18" charset="2"/>
              </a:rPr>
              <a:t> - 1.96</a:t>
            </a:r>
          </a:p>
        </p:txBody>
      </p:sp>
      <p:sp>
        <p:nvSpPr>
          <p:cNvPr id="549898" name="Text Box 10"/>
          <p:cNvSpPr txBox="1">
            <a:spLocks noChangeArrowheads="1"/>
          </p:cNvSpPr>
          <p:nvPr/>
        </p:nvSpPr>
        <p:spPr bwMode="auto">
          <a:xfrm>
            <a:off x="1614488" y="5949950"/>
            <a:ext cx="7969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IE" sz="1600" b="1" i="1">
                <a:latin typeface="Arial" pitchFamily="34" charset="0"/>
                <a:sym typeface="Symbol" pitchFamily="18" charset="2"/>
              </a:rPr>
              <a:t> - 3</a:t>
            </a:r>
          </a:p>
        </p:txBody>
      </p:sp>
      <p:sp>
        <p:nvSpPr>
          <p:cNvPr id="549899" name="Line 11"/>
          <p:cNvSpPr>
            <a:spLocks noChangeShapeType="1"/>
          </p:cNvSpPr>
          <p:nvPr/>
        </p:nvSpPr>
        <p:spPr bwMode="auto">
          <a:xfrm flipV="1">
            <a:off x="3779838" y="3508375"/>
            <a:ext cx="0" cy="2303463"/>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49900" name="Line 12"/>
          <p:cNvSpPr>
            <a:spLocks noChangeShapeType="1"/>
          </p:cNvSpPr>
          <p:nvPr/>
        </p:nvSpPr>
        <p:spPr bwMode="auto">
          <a:xfrm>
            <a:off x="3778250" y="3500438"/>
            <a:ext cx="180181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49901" name="Text Box 13"/>
          <p:cNvSpPr txBox="1">
            <a:spLocks noChangeArrowheads="1"/>
          </p:cNvSpPr>
          <p:nvPr/>
        </p:nvSpPr>
        <p:spPr bwMode="auto">
          <a:xfrm>
            <a:off x="4356100" y="3068638"/>
            <a:ext cx="10795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IE" sz="2400" b="1">
                <a:latin typeface="Arial" pitchFamily="34" charset="0"/>
              </a:rPr>
              <a:t>0.68</a:t>
            </a:r>
          </a:p>
        </p:txBody>
      </p:sp>
      <p:sp>
        <p:nvSpPr>
          <p:cNvPr id="549902" name="Line 14"/>
          <p:cNvSpPr>
            <a:spLocks noChangeShapeType="1"/>
          </p:cNvSpPr>
          <p:nvPr/>
        </p:nvSpPr>
        <p:spPr bwMode="auto">
          <a:xfrm flipH="1" flipV="1">
            <a:off x="2916238" y="5300663"/>
            <a:ext cx="0" cy="57626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49903" name="Line 15"/>
          <p:cNvSpPr>
            <a:spLocks noChangeShapeType="1"/>
          </p:cNvSpPr>
          <p:nvPr/>
        </p:nvSpPr>
        <p:spPr bwMode="auto">
          <a:xfrm flipH="1" flipV="1">
            <a:off x="6516688" y="5372100"/>
            <a:ext cx="0" cy="50482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49904" name="Line 16"/>
          <p:cNvSpPr>
            <a:spLocks noChangeShapeType="1"/>
          </p:cNvSpPr>
          <p:nvPr/>
        </p:nvSpPr>
        <p:spPr bwMode="auto">
          <a:xfrm>
            <a:off x="2916238" y="5300663"/>
            <a:ext cx="360045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49905" name="Text Box 17"/>
          <p:cNvSpPr txBox="1">
            <a:spLocks noChangeArrowheads="1"/>
          </p:cNvSpPr>
          <p:nvPr/>
        </p:nvSpPr>
        <p:spPr bwMode="auto">
          <a:xfrm>
            <a:off x="4356100" y="4724400"/>
            <a:ext cx="10795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IE" sz="2400" b="1">
                <a:latin typeface="Arial" pitchFamily="34" charset="0"/>
              </a:rPr>
              <a:t>0.95</a:t>
            </a:r>
          </a:p>
        </p:txBody>
      </p:sp>
      <p:sp>
        <p:nvSpPr>
          <p:cNvPr id="549906" name="Line 18"/>
          <p:cNvSpPr>
            <a:spLocks noChangeShapeType="1"/>
          </p:cNvSpPr>
          <p:nvPr/>
        </p:nvSpPr>
        <p:spPr bwMode="auto">
          <a:xfrm flipV="1">
            <a:off x="5580063" y="3500438"/>
            <a:ext cx="0" cy="230346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49907" name="Line 19"/>
          <p:cNvSpPr>
            <a:spLocks noChangeShapeType="1"/>
          </p:cNvSpPr>
          <p:nvPr/>
        </p:nvSpPr>
        <p:spPr bwMode="auto">
          <a:xfrm>
            <a:off x="1979613" y="5734050"/>
            <a:ext cx="547211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49908" name="Text Box 20"/>
          <p:cNvSpPr txBox="1">
            <a:spLocks noChangeArrowheads="1"/>
          </p:cNvSpPr>
          <p:nvPr/>
        </p:nvSpPr>
        <p:spPr bwMode="auto">
          <a:xfrm>
            <a:off x="4356100" y="5348288"/>
            <a:ext cx="10795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IE" sz="2400" b="1">
                <a:latin typeface="Arial" pitchFamily="34" charset="0"/>
              </a:rPr>
              <a:t>0.997</a:t>
            </a:r>
          </a:p>
        </p:txBody>
      </p:sp>
      <p:sp>
        <p:nvSpPr>
          <p:cNvPr id="549909" name="Line 21"/>
          <p:cNvSpPr>
            <a:spLocks noChangeShapeType="1"/>
          </p:cNvSpPr>
          <p:nvPr/>
        </p:nvSpPr>
        <p:spPr bwMode="auto">
          <a:xfrm flipV="1">
            <a:off x="3781425" y="3508375"/>
            <a:ext cx="0" cy="2303463"/>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49910" name="Line 22"/>
          <p:cNvSpPr>
            <a:spLocks noChangeShapeType="1"/>
          </p:cNvSpPr>
          <p:nvPr/>
        </p:nvSpPr>
        <p:spPr bwMode="auto">
          <a:xfrm>
            <a:off x="3779838" y="3500438"/>
            <a:ext cx="180181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49911" name="Line 23"/>
          <p:cNvSpPr>
            <a:spLocks noChangeShapeType="1"/>
          </p:cNvSpPr>
          <p:nvPr/>
        </p:nvSpPr>
        <p:spPr bwMode="auto">
          <a:xfrm flipV="1">
            <a:off x="5581650" y="3500438"/>
            <a:ext cx="0" cy="230346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xmlns="" val="16933389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98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989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98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98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98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99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99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99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99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99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991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990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990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990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989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989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990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4990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989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989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9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2" grpId="0"/>
      <p:bldP spid="549893" grpId="0"/>
      <p:bldP spid="549894" grpId="0"/>
      <p:bldP spid="549895" grpId="0"/>
      <p:bldP spid="549896" grpId="0"/>
      <p:bldP spid="549897" grpId="0"/>
      <p:bldP spid="549898" grpId="0"/>
      <p:bldP spid="549899" grpId="0" animBg="1"/>
      <p:bldP spid="549900" grpId="0" animBg="1"/>
      <p:bldP spid="549901" grpId="0"/>
      <p:bldP spid="549902" grpId="0" animBg="1"/>
      <p:bldP spid="549903" grpId="0" animBg="1"/>
      <p:bldP spid="549904" grpId="0" animBg="1"/>
      <p:bldP spid="549905" grpId="0"/>
      <p:bldP spid="549906" grpId="0" animBg="1"/>
      <p:bldP spid="549907" grpId="0" animBg="1"/>
      <p:bldP spid="549908" grpId="0"/>
      <p:bldP spid="549909" grpId="0" animBg="1"/>
      <p:bldP spid="549910" grpId="0" animBg="1"/>
      <p:bldP spid="5499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3"/>
          <p:cNvSpPr>
            <a:spLocks noGrp="1" noChangeArrowheads="1"/>
          </p:cNvSpPr>
          <p:nvPr>
            <p:ph type="title"/>
          </p:nvPr>
        </p:nvSpPr>
        <p:spPr>
          <a:xfrm>
            <a:off x="457200" y="304800"/>
            <a:ext cx="8229600" cy="1143000"/>
          </a:xfrm>
        </p:spPr>
        <p:txBody>
          <a:bodyPr/>
          <a:lstStyle/>
          <a:p>
            <a:r>
              <a:rPr lang="en-IE" sz="3600" dirty="0"/>
              <a:t>Sampling distribution </a:t>
            </a:r>
            <a:r>
              <a:rPr lang="en-IE" sz="3600" dirty="0" smtClean="0"/>
              <a:t>of Sample Means </a:t>
            </a:r>
            <a:endParaRPr lang="en-IE" sz="3600" dirty="0"/>
          </a:p>
        </p:txBody>
      </p:sp>
      <p:pic>
        <p:nvPicPr>
          <p:cNvPr id="285698" name="Picture 2"/>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l="5411" t="13734" r="6425" b="15930"/>
          <a:stretch>
            <a:fillRect/>
          </a:stretch>
        </p:blipFill>
        <p:spPr>
          <a:xfrm>
            <a:off x="684213" y="1295400"/>
            <a:ext cx="7088187" cy="4287838"/>
          </a:xfrm>
          <a:noFill/>
          <a:ln/>
        </p:spPr>
      </p:pic>
      <p:sp>
        <p:nvSpPr>
          <p:cNvPr id="285710" name="Line 14"/>
          <p:cNvSpPr>
            <a:spLocks noChangeShapeType="1"/>
          </p:cNvSpPr>
          <p:nvPr/>
        </p:nvSpPr>
        <p:spPr bwMode="auto">
          <a:xfrm flipH="1" flipV="1">
            <a:off x="2895600" y="4940300"/>
            <a:ext cx="0" cy="576263"/>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5711" name="Line 15"/>
          <p:cNvSpPr>
            <a:spLocks noChangeShapeType="1"/>
          </p:cNvSpPr>
          <p:nvPr/>
        </p:nvSpPr>
        <p:spPr bwMode="auto">
          <a:xfrm flipH="1" flipV="1">
            <a:off x="6516688" y="5011738"/>
            <a:ext cx="0" cy="50482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5713" name="Text Box 17"/>
          <p:cNvSpPr txBox="1">
            <a:spLocks noChangeArrowheads="1"/>
          </p:cNvSpPr>
          <p:nvPr/>
        </p:nvSpPr>
        <p:spPr bwMode="auto">
          <a:xfrm>
            <a:off x="4356100" y="4364038"/>
            <a:ext cx="10795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IE" sz="2400" b="1">
                <a:latin typeface="Arial" pitchFamily="34" charset="0"/>
              </a:rPr>
              <a:t>95%</a:t>
            </a:r>
          </a:p>
        </p:txBody>
      </p:sp>
      <p:sp>
        <p:nvSpPr>
          <p:cNvPr id="285720" name="Line 24"/>
          <p:cNvSpPr>
            <a:spLocks noChangeShapeType="1"/>
          </p:cNvSpPr>
          <p:nvPr/>
        </p:nvSpPr>
        <p:spPr bwMode="auto">
          <a:xfrm>
            <a:off x="2895600" y="4973638"/>
            <a:ext cx="3657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5721" name="Line 25"/>
          <p:cNvSpPr>
            <a:spLocks noChangeShapeType="1"/>
          </p:cNvSpPr>
          <p:nvPr/>
        </p:nvSpPr>
        <p:spPr bwMode="auto">
          <a:xfrm flipV="1">
            <a:off x="4876800" y="2230438"/>
            <a:ext cx="990600" cy="10668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5722" name="Text Box 26"/>
          <p:cNvSpPr txBox="1">
            <a:spLocks noChangeArrowheads="1"/>
          </p:cNvSpPr>
          <p:nvPr/>
        </p:nvSpPr>
        <p:spPr bwMode="auto">
          <a:xfrm>
            <a:off x="5486400" y="1468438"/>
            <a:ext cx="3657600" cy="82232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IE" sz="2400">
                <a:latin typeface="Arial" pitchFamily="34" charset="0"/>
              </a:rPr>
              <a:t>95% of the    ‘s lie between</a:t>
            </a:r>
            <a:endParaRPr lang="en-US" sz="2400" b="1" i="1">
              <a:latin typeface="Arial" pitchFamily="34" charset="0"/>
            </a:endParaRPr>
          </a:p>
        </p:txBody>
      </p:sp>
      <p:graphicFrame>
        <p:nvGraphicFramePr>
          <p:cNvPr id="285723" name="Object 27"/>
          <p:cNvGraphicFramePr>
            <a:graphicFrameLocks noChangeAspect="1"/>
          </p:cNvGraphicFramePr>
          <p:nvPr/>
        </p:nvGraphicFramePr>
        <p:xfrm>
          <a:off x="5781675" y="5348288"/>
          <a:ext cx="1481138" cy="957262"/>
        </p:xfrm>
        <a:graphic>
          <a:graphicData uri="http://schemas.openxmlformats.org/presentationml/2006/ole">
            <p:oleObj spid="_x0000_s4116" name="Equation" r:id="rId5" imgW="774364" imgH="418918" progId="Equation.3">
              <p:embed/>
            </p:oleObj>
          </a:graphicData>
        </a:graphic>
      </p:graphicFrame>
      <p:graphicFrame>
        <p:nvGraphicFramePr>
          <p:cNvPr id="285724" name="Object 28"/>
          <p:cNvGraphicFramePr>
            <a:graphicFrameLocks noChangeAspect="1"/>
          </p:cNvGraphicFramePr>
          <p:nvPr/>
        </p:nvGraphicFramePr>
        <p:xfrm>
          <a:off x="2185988" y="5348288"/>
          <a:ext cx="1482725" cy="957262"/>
        </p:xfrm>
        <a:graphic>
          <a:graphicData uri="http://schemas.openxmlformats.org/presentationml/2006/ole">
            <p:oleObj spid="_x0000_s4117" name="Equation" r:id="rId6" imgW="774364" imgH="418918" progId="Equation.3">
              <p:embed/>
            </p:oleObj>
          </a:graphicData>
        </a:graphic>
      </p:graphicFrame>
      <p:graphicFrame>
        <p:nvGraphicFramePr>
          <p:cNvPr id="285725" name="Object 29"/>
          <p:cNvGraphicFramePr>
            <a:graphicFrameLocks noChangeAspect="1"/>
          </p:cNvGraphicFramePr>
          <p:nvPr/>
        </p:nvGraphicFramePr>
        <p:xfrm>
          <a:off x="4495800" y="5653088"/>
          <a:ext cx="357188" cy="387350"/>
        </p:xfrm>
        <a:graphic>
          <a:graphicData uri="http://schemas.openxmlformats.org/presentationml/2006/ole">
            <p:oleObj spid="_x0000_s4118" name="Equation" r:id="rId7" imgW="152268" imgH="164957" progId="Equation.3">
              <p:embed/>
            </p:oleObj>
          </a:graphicData>
        </a:graphic>
      </p:graphicFrame>
      <p:graphicFrame>
        <p:nvGraphicFramePr>
          <p:cNvPr id="285726" name="Object 30"/>
          <p:cNvGraphicFramePr>
            <a:graphicFrameLocks noChangeAspect="1"/>
          </p:cNvGraphicFramePr>
          <p:nvPr/>
        </p:nvGraphicFramePr>
        <p:xfrm>
          <a:off x="6978650" y="1628775"/>
          <a:ext cx="1481138" cy="958850"/>
        </p:xfrm>
        <a:graphic>
          <a:graphicData uri="http://schemas.openxmlformats.org/presentationml/2006/ole">
            <p:oleObj spid="_x0000_s4119" name="Equation" r:id="rId8" imgW="774364" imgH="418918" progId="Equation.3">
              <p:embed/>
            </p:oleObj>
          </a:graphicData>
        </a:graphic>
      </p:graphicFrame>
      <p:graphicFrame>
        <p:nvGraphicFramePr>
          <p:cNvPr id="285727" name="Object 31"/>
          <p:cNvGraphicFramePr>
            <a:graphicFrameLocks noChangeAspect="1"/>
          </p:cNvGraphicFramePr>
          <p:nvPr/>
        </p:nvGraphicFramePr>
        <p:xfrm>
          <a:off x="7000875" y="1392238"/>
          <a:ext cx="466725" cy="552450"/>
        </p:xfrm>
        <a:graphic>
          <a:graphicData uri="http://schemas.openxmlformats.org/presentationml/2006/ole">
            <p:oleObj spid="_x0000_s4120" name="Equation" r:id="rId9" imgW="139579" imgH="164957" progId="Equation.3">
              <p:embed/>
            </p:oleObj>
          </a:graphicData>
        </a:graphic>
      </p:graphicFrame>
      <p:graphicFrame>
        <p:nvGraphicFramePr>
          <p:cNvPr id="285736" name="Object 40"/>
          <p:cNvGraphicFramePr>
            <a:graphicFrameLocks noChangeAspect="1"/>
          </p:cNvGraphicFramePr>
          <p:nvPr/>
        </p:nvGraphicFramePr>
        <p:xfrm>
          <a:off x="7467600" y="5486400"/>
          <a:ext cx="463550" cy="495300"/>
        </p:xfrm>
        <a:graphic>
          <a:graphicData uri="http://schemas.openxmlformats.org/presentationml/2006/ole">
            <p:oleObj spid="_x0000_s4121" name="Equation" r:id="rId10" imgW="177646" imgH="190335" progId="Equation.3">
              <p:embed/>
            </p:oleObj>
          </a:graphicData>
        </a:graphic>
      </p:graphicFrame>
    </p:spTree>
    <p:extLst>
      <p:ext uri="{BB962C8B-B14F-4D97-AF65-F5344CB8AC3E}">
        <p14:creationId xmlns:p14="http://schemas.microsoft.com/office/powerpoint/2010/main" xmlns="" val="854293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normAutofit fontScale="90000"/>
          </a:bodyPr>
          <a:lstStyle/>
          <a:p>
            <a:r>
              <a:rPr lang="en-IE" sz="3800"/>
              <a:t>How close is Sample Statistic to Population Parameter ?</a:t>
            </a:r>
          </a:p>
        </p:txBody>
      </p:sp>
      <p:sp>
        <p:nvSpPr>
          <p:cNvPr id="243715" name="Rectangle 3"/>
          <p:cNvSpPr>
            <a:spLocks noGrp="1" noChangeArrowheads="1"/>
          </p:cNvSpPr>
          <p:nvPr>
            <p:ph idx="1"/>
          </p:nvPr>
        </p:nvSpPr>
        <p:spPr/>
        <p:txBody>
          <a:bodyPr/>
          <a:lstStyle/>
          <a:p>
            <a:pPr>
              <a:lnSpc>
                <a:spcPct val="90000"/>
              </a:lnSpc>
            </a:pPr>
            <a:r>
              <a:rPr lang="en-IE" dirty="0"/>
              <a:t>Population parameters, e.g. </a:t>
            </a:r>
            <a:r>
              <a:rPr lang="en-IE" b="1" i="1" dirty="0">
                <a:sym typeface="Symbol" pitchFamily="18" charset="2"/>
              </a:rPr>
              <a:t></a:t>
            </a:r>
            <a:r>
              <a:rPr lang="en-IE" dirty="0">
                <a:sym typeface="Symbol" pitchFamily="18" charset="2"/>
              </a:rPr>
              <a:t> and </a:t>
            </a:r>
            <a:r>
              <a:rPr lang="en-IE" b="1" i="1" dirty="0">
                <a:sym typeface="Symbol" pitchFamily="18" charset="2"/>
              </a:rPr>
              <a:t> </a:t>
            </a:r>
            <a:r>
              <a:rPr lang="en-IE" dirty="0">
                <a:sym typeface="Symbol" pitchFamily="18" charset="2"/>
              </a:rPr>
              <a:t>are fixed</a:t>
            </a:r>
          </a:p>
          <a:p>
            <a:pPr>
              <a:lnSpc>
                <a:spcPct val="90000"/>
              </a:lnSpc>
            </a:pPr>
            <a:r>
              <a:rPr lang="en-IE" dirty="0">
                <a:sym typeface="Symbol" pitchFamily="18" charset="2"/>
              </a:rPr>
              <a:t>Sample statistics, </a:t>
            </a:r>
            <a:r>
              <a:rPr lang="en-IE" dirty="0" smtClean="0">
                <a:sym typeface="Symbol" pitchFamily="18" charset="2"/>
              </a:rPr>
              <a:t>vary </a:t>
            </a:r>
            <a:r>
              <a:rPr lang="en-IE" dirty="0">
                <a:sym typeface="Symbol" pitchFamily="18" charset="2"/>
              </a:rPr>
              <a:t>from sample to sample </a:t>
            </a:r>
          </a:p>
          <a:p>
            <a:pPr>
              <a:lnSpc>
                <a:spcPct val="90000"/>
              </a:lnSpc>
            </a:pPr>
            <a:r>
              <a:rPr lang="en-IE" dirty="0">
                <a:sym typeface="Symbol" pitchFamily="18" charset="2"/>
              </a:rPr>
              <a:t>How close is </a:t>
            </a:r>
            <a:r>
              <a:rPr lang="en-IE" dirty="0" smtClean="0">
                <a:sym typeface="Symbol" pitchFamily="18" charset="2"/>
              </a:rPr>
              <a:t>the sample mean to the population mean?</a:t>
            </a:r>
            <a:endParaRPr lang="en-IE" dirty="0">
              <a:sym typeface="Symbol" pitchFamily="18" charset="2"/>
            </a:endParaRPr>
          </a:p>
          <a:p>
            <a:pPr lvl="1">
              <a:lnSpc>
                <a:spcPct val="90000"/>
              </a:lnSpc>
            </a:pPr>
            <a:r>
              <a:rPr lang="en-US" dirty="0">
                <a:sym typeface="Symbol" pitchFamily="18" charset="2"/>
              </a:rPr>
              <a:t>Cannot answer question for a particular sample</a:t>
            </a:r>
          </a:p>
          <a:p>
            <a:pPr lvl="1">
              <a:lnSpc>
                <a:spcPct val="90000"/>
              </a:lnSpc>
            </a:pPr>
            <a:r>
              <a:rPr lang="en-US" dirty="0">
                <a:sym typeface="Symbol" pitchFamily="18" charset="2"/>
              </a:rPr>
              <a:t>Can answer if we can find out about the distribution that describes the variability in the random </a:t>
            </a:r>
            <a:r>
              <a:rPr lang="en-IE" dirty="0">
                <a:sym typeface="Symbol" pitchFamily="18" charset="2"/>
              </a:rPr>
              <a:t>variable      </a:t>
            </a:r>
          </a:p>
        </p:txBody>
      </p:sp>
    </p:spTree>
    <p:extLst>
      <p:ext uri="{BB962C8B-B14F-4D97-AF65-F5344CB8AC3E}">
        <p14:creationId xmlns:p14="http://schemas.microsoft.com/office/powerpoint/2010/main" xmlns="" val="2301481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Models</a:t>
            </a:r>
            <a:endParaRPr lang="en-US" dirty="0"/>
          </a:p>
        </p:txBody>
      </p:sp>
      <p:sp>
        <p:nvSpPr>
          <p:cNvPr id="3" name="Content Placeholder 2"/>
          <p:cNvSpPr>
            <a:spLocks noGrp="1"/>
          </p:cNvSpPr>
          <p:nvPr>
            <p:ph idx="1"/>
          </p:nvPr>
        </p:nvSpPr>
        <p:spPr/>
        <p:txBody>
          <a:bodyPr>
            <a:normAutofit fontScale="85000" lnSpcReduction="20000"/>
          </a:bodyPr>
          <a:lstStyle/>
          <a:p>
            <a:r>
              <a:rPr lang="en-US" u="sng" dirty="0"/>
              <a:t>Statistical </a:t>
            </a:r>
            <a:r>
              <a:rPr lang="en-US" u="sng" dirty="0" smtClean="0"/>
              <a:t>Models</a:t>
            </a:r>
            <a:r>
              <a:rPr lang="en-US" dirty="0" smtClean="0"/>
              <a:t>: </a:t>
            </a:r>
          </a:p>
          <a:p>
            <a:pPr lvl="1"/>
            <a:r>
              <a:rPr lang="en-US" dirty="0" smtClean="0"/>
              <a:t>Fitting </a:t>
            </a:r>
            <a:r>
              <a:rPr lang="en-US" dirty="0"/>
              <a:t>statistical models to data that represent the hypotheses that we want to test. </a:t>
            </a:r>
            <a:endParaRPr lang="en-US" dirty="0" smtClean="0"/>
          </a:p>
          <a:p>
            <a:pPr lvl="1"/>
            <a:r>
              <a:rPr lang="en-US" dirty="0" smtClean="0"/>
              <a:t>Use </a:t>
            </a:r>
            <a:r>
              <a:rPr lang="en-US" dirty="0"/>
              <a:t>probability to see whether scores are likely to have happened by chance. </a:t>
            </a:r>
            <a:endParaRPr lang="en-US" dirty="0" smtClean="0"/>
          </a:p>
          <a:p>
            <a:endParaRPr lang="en-US" dirty="0"/>
          </a:p>
          <a:p>
            <a:r>
              <a:rPr lang="en-US" u="sng" dirty="0"/>
              <a:t>Testing Statistical </a:t>
            </a:r>
            <a:r>
              <a:rPr lang="en-US" u="sng" dirty="0" smtClean="0"/>
              <a:t>Models</a:t>
            </a:r>
            <a:r>
              <a:rPr lang="en-US" dirty="0" smtClean="0"/>
              <a:t>: </a:t>
            </a:r>
            <a:endParaRPr lang="en-US" dirty="0"/>
          </a:p>
          <a:p>
            <a:pPr lvl="1"/>
            <a:r>
              <a:rPr lang="en-US" dirty="0" smtClean="0"/>
              <a:t>Compare </a:t>
            </a:r>
            <a:r>
              <a:rPr lang="en-US" dirty="0"/>
              <a:t>the systematic variation against the unsystematic variation. </a:t>
            </a:r>
            <a:endParaRPr lang="en-US" dirty="0" smtClean="0"/>
          </a:p>
          <a:p>
            <a:pPr lvl="1"/>
            <a:r>
              <a:rPr lang="en-US" dirty="0" smtClean="0"/>
              <a:t>In other words, how </a:t>
            </a:r>
            <a:r>
              <a:rPr lang="en-US" dirty="0"/>
              <a:t>good the model/hypothesis is at explaining the data against how bad it is (the error):</a:t>
            </a:r>
          </a:p>
          <a:p>
            <a:endParaRPr lang="en-US" dirty="0"/>
          </a:p>
          <a:p>
            <a:r>
              <a:rPr lang="en-US" i="1" dirty="0"/>
              <a:t>Outcome = Model + error</a:t>
            </a:r>
          </a:p>
          <a:p>
            <a:endParaRPr lang="en-US" dirty="0"/>
          </a:p>
        </p:txBody>
      </p:sp>
    </p:spTree>
    <p:extLst>
      <p:ext uri="{BB962C8B-B14F-4D97-AF65-F5344CB8AC3E}">
        <p14:creationId xmlns:p14="http://schemas.microsoft.com/office/powerpoint/2010/main" xmlns="" val="2361493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Statistic = Variance/Unexplained Variance</a:t>
            </a:r>
            <a:endParaRPr lang="en-US" dirty="0"/>
          </a:p>
        </p:txBody>
      </p:sp>
      <p:sp>
        <p:nvSpPr>
          <p:cNvPr id="3" name="Content Placeholder 2"/>
          <p:cNvSpPr>
            <a:spLocks noGrp="1"/>
          </p:cNvSpPr>
          <p:nvPr>
            <p:ph idx="1"/>
          </p:nvPr>
        </p:nvSpPr>
        <p:spPr/>
        <p:txBody>
          <a:bodyPr>
            <a:normAutofit fontScale="77500" lnSpcReduction="20000"/>
          </a:bodyPr>
          <a:lstStyle/>
          <a:p>
            <a:r>
              <a:rPr lang="en-US" dirty="0"/>
              <a:t>Systematic and Unexplained Variance</a:t>
            </a:r>
          </a:p>
          <a:p>
            <a:pPr lvl="1"/>
            <a:r>
              <a:rPr lang="en-US" b="1" dirty="0" smtClean="0"/>
              <a:t>Systematic </a:t>
            </a:r>
            <a:r>
              <a:rPr lang="en-US" b="1" dirty="0"/>
              <a:t>variation</a:t>
            </a:r>
            <a:r>
              <a:rPr lang="en-US" dirty="0"/>
              <a:t>: variation due to some genuine effect.</a:t>
            </a:r>
          </a:p>
          <a:p>
            <a:pPr lvl="1"/>
            <a:r>
              <a:rPr lang="en-US" b="1" dirty="0" smtClean="0"/>
              <a:t>Unsystematic </a:t>
            </a:r>
            <a:r>
              <a:rPr lang="en-US" b="1" dirty="0"/>
              <a:t>variation</a:t>
            </a:r>
            <a:r>
              <a:rPr lang="en-US" dirty="0"/>
              <a:t>: variation that isn’t due to the effect in which the researcher is interested, variation that can’t be explained by the model.</a:t>
            </a:r>
          </a:p>
          <a:p>
            <a:endParaRPr lang="en-US" dirty="0"/>
          </a:p>
          <a:p>
            <a:r>
              <a:rPr lang="en-US" i="1" dirty="0"/>
              <a:t>Test statistic = [variance explained by the model/variance not explained by the model] = [effect/error]</a:t>
            </a:r>
          </a:p>
          <a:p>
            <a:endParaRPr lang="en-US" dirty="0"/>
          </a:p>
          <a:p>
            <a:r>
              <a:rPr lang="en-US" dirty="0" smtClean="0"/>
              <a:t>Essentially</a:t>
            </a:r>
            <a:r>
              <a:rPr lang="en-US" dirty="0"/>
              <a:t>, </a:t>
            </a:r>
            <a:r>
              <a:rPr lang="en-US" dirty="0" smtClean="0"/>
              <a:t>most statistical tests calculate </a:t>
            </a:r>
            <a:r>
              <a:rPr lang="en-US" dirty="0"/>
              <a:t>the amount of variance explained by the model we’ve fitted to the data compared to the variance that can’t be explained by the model. </a:t>
            </a:r>
            <a:endParaRPr lang="en-US" dirty="0" smtClean="0"/>
          </a:p>
          <a:p>
            <a:pPr lvl="1"/>
            <a:r>
              <a:rPr lang="en-US" dirty="0" smtClean="0"/>
              <a:t>If </a:t>
            </a:r>
            <a:r>
              <a:rPr lang="en-US" dirty="0"/>
              <a:t>the model is good, we would expect it to explain more of the variance in the data.</a:t>
            </a:r>
          </a:p>
          <a:p>
            <a:endParaRPr lang="en-US" dirty="0"/>
          </a:p>
        </p:txBody>
      </p:sp>
    </p:spTree>
    <p:extLst>
      <p:ext uri="{BB962C8B-B14F-4D97-AF65-F5344CB8AC3E}">
        <p14:creationId xmlns:p14="http://schemas.microsoft.com/office/powerpoint/2010/main" xmlns="" val="1338122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 Statistics Throughout the Research Process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xmlns="" val="3553288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2" name="Picture 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838200"/>
            <a:ext cx="7414558"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1089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143000"/>
            <a:ext cx="7772400" cy="1362075"/>
          </a:xfrm>
        </p:spPr>
        <p:txBody>
          <a:bodyPr/>
          <a:lstStyle/>
          <a:p>
            <a:r>
              <a:rPr lang="en-US" dirty="0" smtClean="0"/>
              <a:t>Overview of Workshop Contents</a:t>
            </a:r>
            <a:endParaRPr lang="en-US" dirty="0"/>
          </a:p>
        </p:txBody>
      </p:sp>
      <p:sp>
        <p:nvSpPr>
          <p:cNvPr id="3" name="Text Placeholder 2"/>
          <p:cNvSpPr>
            <a:spLocks noGrp="1"/>
          </p:cNvSpPr>
          <p:nvPr>
            <p:ph type="body" idx="1"/>
          </p:nvPr>
        </p:nvSpPr>
        <p:spPr>
          <a:xfrm>
            <a:off x="722313" y="2743200"/>
            <a:ext cx="7772400" cy="3657600"/>
          </a:xfrm>
        </p:spPr>
        <p:txBody>
          <a:bodyPr>
            <a:normAutofit/>
          </a:bodyPr>
          <a:lstStyle/>
          <a:p>
            <a:pPr marL="514350" indent="-514350">
              <a:buFont typeface="+mj-lt"/>
              <a:buAutoNum type="romanUcPeriod"/>
            </a:pPr>
            <a:r>
              <a:rPr lang="en-US" sz="2400" dirty="0" smtClean="0"/>
              <a:t>Introduction to Basic Statistical Concepts for Student Science Class Projects</a:t>
            </a:r>
          </a:p>
          <a:p>
            <a:pPr marL="514350" indent="-514350">
              <a:buFont typeface="+mj-lt"/>
              <a:buAutoNum type="romanUcPeriod"/>
            </a:pPr>
            <a:endParaRPr lang="en-US" sz="2400" dirty="0" smtClean="0"/>
          </a:p>
          <a:p>
            <a:pPr marL="514350" indent="-514350">
              <a:buFont typeface="+mj-lt"/>
              <a:buAutoNum type="romanUcPeriod"/>
            </a:pPr>
            <a:r>
              <a:rPr lang="en-US" sz="2400" dirty="0" smtClean="0"/>
              <a:t>In-Class Examples of Teaching Statistical Concepts</a:t>
            </a:r>
          </a:p>
          <a:p>
            <a:pPr marL="514350" indent="-514350">
              <a:buFont typeface="+mj-lt"/>
              <a:buAutoNum type="romanUcPeriod"/>
            </a:pPr>
            <a:endParaRPr lang="en-US" sz="2400" dirty="0" smtClean="0"/>
          </a:p>
          <a:p>
            <a:pPr marL="514350" indent="-514350">
              <a:buFont typeface="+mj-lt"/>
              <a:buAutoNum type="romanUcPeriod"/>
            </a:pPr>
            <a:r>
              <a:rPr lang="en-US" sz="2400" dirty="0" smtClean="0"/>
              <a:t>Resources for Applying Statistical Decision-Making to Student Research Projects</a:t>
            </a:r>
          </a:p>
          <a:p>
            <a:pPr marL="514350" indent="-514350">
              <a:buFont typeface="+mj-lt"/>
              <a:buAutoNum type="romanUcPeriod"/>
            </a:pPr>
            <a:endParaRPr lang="en-US" sz="2400" dirty="0" smtClean="0"/>
          </a:p>
          <a:p>
            <a:pPr marL="514350" indent="-514350">
              <a:buFont typeface="+mj-lt"/>
              <a:buAutoNum type="romanUcPeriod"/>
            </a:pPr>
            <a:r>
              <a:rPr lang="en-US" sz="2400" dirty="0" smtClean="0"/>
              <a:t>Resources and References</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915982"/>
            <a:ext cx="7109096" cy="5852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93633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Autofit/>
          </a:bodyPr>
          <a:lstStyle/>
          <a:p>
            <a:r>
              <a:rPr lang="en-US" sz="2800" dirty="0" smtClean="0"/>
              <a:t>Workshop Activity #1: What Statistical Questions Are Asked During Each Stage of the Research Process?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72185989"/>
              </p:ext>
            </p:extLst>
          </p:nvPr>
        </p:nvGraphicFramePr>
        <p:xfrm>
          <a:off x="609600" y="2057398"/>
          <a:ext cx="8001000" cy="4501788"/>
        </p:xfrm>
        <a:graphic>
          <a:graphicData uri="http://schemas.openxmlformats.org/drawingml/2006/table">
            <a:tbl>
              <a:tblPr firstRow="1" firstCol="1" bandRow="1">
                <a:tableStyleId>{5C22544A-7EE6-4342-B048-85BDC9FD1C3A}</a:tableStyleId>
              </a:tblPr>
              <a:tblGrid>
                <a:gridCol w="3886200"/>
                <a:gridCol w="4114800"/>
              </a:tblGrid>
              <a:tr h="481693">
                <a:tc>
                  <a:txBody>
                    <a:bodyPr/>
                    <a:lstStyle/>
                    <a:p>
                      <a:pPr algn="ctr">
                        <a:spcAft>
                          <a:spcPts val="0"/>
                        </a:spcAft>
                      </a:pPr>
                      <a:r>
                        <a:rPr lang="en-US" sz="1600" u="sng" dirty="0">
                          <a:effectLst/>
                        </a:rPr>
                        <a:t>Stage of the Scientific Research Process</a:t>
                      </a:r>
                      <a:endParaRPr lang="en-US" sz="1400" dirty="0">
                        <a:effectLst/>
                        <a:latin typeface="Calibri"/>
                        <a:cs typeface="Times New Roman"/>
                      </a:endParaRPr>
                    </a:p>
                  </a:txBody>
                  <a:tcPr marL="57915" marR="57915" marT="0" marB="0" anchor="b"/>
                </a:tc>
                <a:tc>
                  <a:txBody>
                    <a:bodyPr/>
                    <a:lstStyle/>
                    <a:p>
                      <a:pPr algn="ctr">
                        <a:spcAft>
                          <a:spcPts val="0"/>
                        </a:spcAft>
                      </a:pPr>
                      <a:r>
                        <a:rPr lang="en-US" sz="1600" u="sng" dirty="0">
                          <a:effectLst/>
                        </a:rPr>
                        <a:t>Statistical Questions that Can Be Asked at Each Stage of Research</a:t>
                      </a:r>
                      <a:endParaRPr lang="en-US" sz="1400" dirty="0">
                        <a:effectLst/>
                        <a:latin typeface="Calibri"/>
                        <a:cs typeface="Times New Roman"/>
                      </a:endParaRPr>
                    </a:p>
                  </a:txBody>
                  <a:tcPr marL="57915" marR="57915" marT="0" marB="0" anchor="b"/>
                </a:tc>
              </a:tr>
              <a:tr h="481693">
                <a:tc>
                  <a:txBody>
                    <a:bodyPr/>
                    <a:lstStyle/>
                    <a:p>
                      <a:pPr marL="342900" marR="0" lvl="0" indent="-342900">
                        <a:lnSpc>
                          <a:spcPct val="115000"/>
                        </a:lnSpc>
                        <a:spcBef>
                          <a:spcPts val="0"/>
                        </a:spcBef>
                        <a:spcAft>
                          <a:spcPts val="0"/>
                        </a:spcAft>
                        <a:buFont typeface="+mj-lt"/>
                        <a:buAutoNum type="arabicPeriod"/>
                      </a:pPr>
                      <a:r>
                        <a:rPr lang="en-US" sz="1600" dirty="0">
                          <a:effectLst/>
                        </a:rPr>
                        <a:t>Create a Research Question</a:t>
                      </a:r>
                      <a:endParaRPr lang="en-US" sz="1400" dirty="0">
                        <a:effectLst/>
                        <a:latin typeface="Calibri"/>
                        <a:ea typeface="Calibri"/>
                        <a:cs typeface="Times New Roman"/>
                      </a:endParaRPr>
                    </a:p>
                  </a:txBody>
                  <a:tcPr marL="57915" marR="57915" marT="0" marB="0"/>
                </a:tc>
                <a:tc>
                  <a:txBody>
                    <a:bodyPr/>
                    <a:lstStyle/>
                    <a:p>
                      <a:pPr>
                        <a:spcAft>
                          <a:spcPts val="0"/>
                        </a:spcAft>
                      </a:pPr>
                      <a:r>
                        <a:rPr lang="en-US" sz="1600" dirty="0">
                          <a:effectLst/>
                        </a:rPr>
                        <a:t> </a:t>
                      </a:r>
                      <a:endParaRPr lang="en-US" sz="1400" dirty="0">
                        <a:effectLst/>
                        <a:latin typeface="Calibri"/>
                        <a:cs typeface="Times New Roman"/>
                      </a:endParaRPr>
                    </a:p>
                  </a:txBody>
                  <a:tcPr marL="57915" marR="57915" marT="0" marB="0"/>
                </a:tc>
              </a:tr>
              <a:tr h="481693">
                <a:tc>
                  <a:txBody>
                    <a:bodyPr/>
                    <a:lstStyle/>
                    <a:p>
                      <a:pPr marL="342900" marR="0" lvl="0" indent="-342900">
                        <a:lnSpc>
                          <a:spcPct val="115000"/>
                        </a:lnSpc>
                        <a:spcBef>
                          <a:spcPts val="0"/>
                        </a:spcBef>
                        <a:spcAft>
                          <a:spcPts val="0"/>
                        </a:spcAft>
                        <a:buFont typeface="+mj-lt"/>
                        <a:buAutoNum type="arabicPeriod"/>
                      </a:pPr>
                      <a:r>
                        <a:rPr lang="en-US" sz="1600" dirty="0">
                          <a:effectLst/>
                        </a:rPr>
                        <a:t>Gather Information on the Topic</a:t>
                      </a:r>
                      <a:endParaRPr lang="en-US" sz="1400" dirty="0">
                        <a:effectLst/>
                        <a:latin typeface="Calibri"/>
                        <a:ea typeface="Calibri"/>
                        <a:cs typeface="Times New Roman"/>
                      </a:endParaRPr>
                    </a:p>
                  </a:txBody>
                  <a:tcPr marL="57915" marR="57915" marT="0" marB="0"/>
                </a:tc>
                <a:tc>
                  <a:txBody>
                    <a:bodyPr/>
                    <a:lstStyle/>
                    <a:p>
                      <a:pPr>
                        <a:spcAft>
                          <a:spcPts val="0"/>
                        </a:spcAft>
                      </a:pPr>
                      <a:r>
                        <a:rPr lang="en-US" sz="1600" dirty="0">
                          <a:effectLst/>
                        </a:rPr>
                        <a:t> </a:t>
                      </a:r>
                      <a:endParaRPr lang="en-US" sz="1400" dirty="0">
                        <a:effectLst/>
                        <a:latin typeface="Calibri"/>
                        <a:cs typeface="Times New Roman"/>
                      </a:endParaRPr>
                    </a:p>
                  </a:txBody>
                  <a:tcPr marL="57915" marR="57915" marT="0" marB="0"/>
                </a:tc>
              </a:tr>
              <a:tr h="481693">
                <a:tc>
                  <a:txBody>
                    <a:bodyPr/>
                    <a:lstStyle/>
                    <a:p>
                      <a:pPr marL="342900" marR="0" lvl="0" indent="-342900">
                        <a:lnSpc>
                          <a:spcPct val="115000"/>
                        </a:lnSpc>
                        <a:spcBef>
                          <a:spcPts val="0"/>
                        </a:spcBef>
                        <a:spcAft>
                          <a:spcPts val="0"/>
                        </a:spcAft>
                        <a:buFont typeface="+mj-lt"/>
                        <a:buAutoNum type="arabicPeriod"/>
                      </a:pPr>
                      <a:r>
                        <a:rPr lang="en-US" sz="1600" dirty="0">
                          <a:effectLst/>
                        </a:rPr>
                        <a:t>Create a Hypothesis</a:t>
                      </a:r>
                      <a:endParaRPr lang="en-US" sz="1400" dirty="0">
                        <a:effectLst/>
                        <a:latin typeface="Calibri"/>
                        <a:ea typeface="Calibri"/>
                        <a:cs typeface="Times New Roman"/>
                      </a:endParaRPr>
                    </a:p>
                  </a:txBody>
                  <a:tcPr marL="57915" marR="57915" marT="0" marB="0"/>
                </a:tc>
                <a:tc>
                  <a:txBody>
                    <a:bodyPr/>
                    <a:lstStyle/>
                    <a:p>
                      <a:pPr>
                        <a:spcAft>
                          <a:spcPts val="0"/>
                        </a:spcAft>
                      </a:pPr>
                      <a:r>
                        <a:rPr lang="en-US" sz="1600" dirty="0">
                          <a:effectLst/>
                        </a:rPr>
                        <a:t> </a:t>
                      </a:r>
                      <a:endParaRPr lang="en-US" sz="1400" dirty="0">
                        <a:effectLst/>
                        <a:latin typeface="Calibri"/>
                        <a:cs typeface="Times New Roman"/>
                      </a:endParaRPr>
                    </a:p>
                  </a:txBody>
                  <a:tcPr marL="57915" marR="57915" marT="0" marB="0"/>
                </a:tc>
              </a:tr>
              <a:tr h="481693">
                <a:tc>
                  <a:txBody>
                    <a:bodyPr/>
                    <a:lstStyle/>
                    <a:p>
                      <a:pPr marL="342900" marR="0" lvl="0" indent="-342900">
                        <a:lnSpc>
                          <a:spcPct val="115000"/>
                        </a:lnSpc>
                        <a:spcBef>
                          <a:spcPts val="0"/>
                        </a:spcBef>
                        <a:spcAft>
                          <a:spcPts val="0"/>
                        </a:spcAft>
                        <a:buFont typeface="+mj-lt"/>
                        <a:buAutoNum type="arabicPeriod"/>
                      </a:pPr>
                      <a:r>
                        <a:rPr lang="en-US" sz="1600" dirty="0">
                          <a:effectLst/>
                        </a:rPr>
                        <a:t>Design Methods and Procedures</a:t>
                      </a:r>
                      <a:endParaRPr lang="en-US" sz="1400" dirty="0">
                        <a:effectLst/>
                        <a:latin typeface="Calibri"/>
                        <a:ea typeface="Calibri"/>
                        <a:cs typeface="Times New Roman"/>
                      </a:endParaRPr>
                    </a:p>
                  </a:txBody>
                  <a:tcPr marL="57915" marR="57915" marT="0" marB="0"/>
                </a:tc>
                <a:tc>
                  <a:txBody>
                    <a:bodyPr/>
                    <a:lstStyle/>
                    <a:p>
                      <a:pPr>
                        <a:spcAft>
                          <a:spcPts val="0"/>
                        </a:spcAft>
                      </a:pPr>
                      <a:r>
                        <a:rPr lang="en-US" sz="1600" dirty="0">
                          <a:effectLst/>
                        </a:rPr>
                        <a:t> </a:t>
                      </a:r>
                      <a:endParaRPr lang="en-US" sz="1400" dirty="0">
                        <a:effectLst/>
                        <a:latin typeface="Calibri"/>
                        <a:cs typeface="Times New Roman"/>
                      </a:endParaRPr>
                    </a:p>
                  </a:txBody>
                  <a:tcPr marL="57915" marR="57915" marT="0" marB="0"/>
                </a:tc>
              </a:tr>
              <a:tr h="481693">
                <a:tc>
                  <a:txBody>
                    <a:bodyPr/>
                    <a:lstStyle/>
                    <a:p>
                      <a:pPr marL="342900" marR="0" lvl="0" indent="-342900">
                        <a:lnSpc>
                          <a:spcPct val="115000"/>
                        </a:lnSpc>
                        <a:spcBef>
                          <a:spcPts val="0"/>
                        </a:spcBef>
                        <a:spcAft>
                          <a:spcPts val="0"/>
                        </a:spcAft>
                        <a:buFont typeface="+mj-lt"/>
                        <a:buAutoNum type="arabicPeriod"/>
                      </a:pPr>
                      <a:r>
                        <a:rPr lang="en-US" sz="1600">
                          <a:effectLst/>
                        </a:rPr>
                        <a:t>Collect Data</a:t>
                      </a:r>
                      <a:endParaRPr lang="en-US" sz="1400">
                        <a:effectLst/>
                        <a:latin typeface="Calibri"/>
                        <a:ea typeface="Calibri"/>
                        <a:cs typeface="Times New Roman"/>
                      </a:endParaRPr>
                    </a:p>
                  </a:txBody>
                  <a:tcPr marL="57915" marR="57915" marT="0" marB="0"/>
                </a:tc>
                <a:tc>
                  <a:txBody>
                    <a:bodyPr/>
                    <a:lstStyle/>
                    <a:p>
                      <a:pPr>
                        <a:spcAft>
                          <a:spcPts val="0"/>
                        </a:spcAft>
                      </a:pPr>
                      <a:r>
                        <a:rPr lang="en-US" sz="1600" dirty="0">
                          <a:effectLst/>
                        </a:rPr>
                        <a:t> </a:t>
                      </a:r>
                      <a:endParaRPr lang="en-US" sz="1400" dirty="0">
                        <a:effectLst/>
                        <a:latin typeface="Calibri"/>
                        <a:cs typeface="Times New Roman"/>
                      </a:endParaRPr>
                    </a:p>
                  </a:txBody>
                  <a:tcPr marL="57915" marR="57915" marT="0" marB="0"/>
                </a:tc>
              </a:tr>
              <a:tr h="481693">
                <a:tc>
                  <a:txBody>
                    <a:bodyPr/>
                    <a:lstStyle/>
                    <a:p>
                      <a:pPr marL="342900" marR="0" lvl="0" indent="-342900">
                        <a:lnSpc>
                          <a:spcPct val="115000"/>
                        </a:lnSpc>
                        <a:spcBef>
                          <a:spcPts val="0"/>
                        </a:spcBef>
                        <a:spcAft>
                          <a:spcPts val="0"/>
                        </a:spcAft>
                        <a:buFont typeface="+mj-lt"/>
                        <a:buAutoNum type="arabicPeriod"/>
                      </a:pPr>
                      <a:r>
                        <a:rPr lang="en-US" sz="1600">
                          <a:effectLst/>
                        </a:rPr>
                        <a:t>Analyze Data</a:t>
                      </a:r>
                      <a:endParaRPr lang="en-US" sz="1400">
                        <a:effectLst/>
                        <a:latin typeface="Calibri"/>
                        <a:ea typeface="Calibri"/>
                        <a:cs typeface="Times New Roman"/>
                      </a:endParaRPr>
                    </a:p>
                  </a:txBody>
                  <a:tcPr marL="57915" marR="57915" marT="0" marB="0"/>
                </a:tc>
                <a:tc>
                  <a:txBody>
                    <a:bodyPr/>
                    <a:lstStyle/>
                    <a:p>
                      <a:pPr>
                        <a:spcAft>
                          <a:spcPts val="0"/>
                        </a:spcAft>
                      </a:pPr>
                      <a:r>
                        <a:rPr lang="en-US" sz="1600" dirty="0">
                          <a:effectLst/>
                        </a:rPr>
                        <a:t> </a:t>
                      </a:r>
                      <a:endParaRPr lang="en-US" sz="1400" dirty="0">
                        <a:effectLst/>
                        <a:latin typeface="Calibri"/>
                        <a:cs typeface="Times New Roman"/>
                      </a:endParaRPr>
                    </a:p>
                  </a:txBody>
                  <a:tcPr marL="57915" marR="57915" marT="0" marB="0"/>
                </a:tc>
              </a:tr>
              <a:tr h="642257">
                <a:tc>
                  <a:txBody>
                    <a:bodyPr/>
                    <a:lstStyle/>
                    <a:p>
                      <a:pPr marL="342900" marR="0" lvl="0" indent="-342900">
                        <a:lnSpc>
                          <a:spcPct val="115000"/>
                        </a:lnSpc>
                        <a:spcBef>
                          <a:spcPts val="0"/>
                        </a:spcBef>
                        <a:spcAft>
                          <a:spcPts val="0"/>
                        </a:spcAft>
                        <a:buFont typeface="+mj-lt"/>
                        <a:buAutoNum type="arabicPeriod"/>
                      </a:pPr>
                      <a:r>
                        <a:rPr lang="en-US" sz="1600">
                          <a:effectLst/>
                        </a:rPr>
                        <a:t>Make Conclusions</a:t>
                      </a:r>
                      <a:endParaRPr lang="en-US" sz="1400">
                        <a:effectLst/>
                        <a:latin typeface="Calibri"/>
                        <a:ea typeface="Calibri"/>
                        <a:cs typeface="Times New Roman"/>
                      </a:endParaRPr>
                    </a:p>
                  </a:txBody>
                  <a:tcPr marL="57915" marR="57915" marT="0" marB="0"/>
                </a:tc>
                <a:tc>
                  <a:txBody>
                    <a:bodyPr/>
                    <a:lstStyle/>
                    <a:p>
                      <a:pPr>
                        <a:spcAft>
                          <a:spcPts val="0"/>
                        </a:spcAft>
                      </a:pPr>
                      <a:r>
                        <a:rPr lang="en-US" sz="1600" dirty="0">
                          <a:effectLst/>
                        </a:rPr>
                        <a:t> </a:t>
                      </a:r>
                      <a:endParaRPr lang="en-US" sz="1400" dirty="0">
                        <a:effectLst/>
                        <a:latin typeface="Calibri"/>
                        <a:cs typeface="Times New Roman"/>
                      </a:endParaRPr>
                    </a:p>
                  </a:txBody>
                  <a:tcPr marL="57915" marR="57915" marT="0" marB="0"/>
                </a:tc>
              </a:tr>
              <a:tr h="481693">
                <a:tc>
                  <a:txBody>
                    <a:bodyPr/>
                    <a:lstStyle/>
                    <a:p>
                      <a:pPr marL="342900" marR="0" lvl="0" indent="-342900">
                        <a:lnSpc>
                          <a:spcPct val="115000"/>
                        </a:lnSpc>
                        <a:spcBef>
                          <a:spcPts val="0"/>
                        </a:spcBef>
                        <a:spcAft>
                          <a:spcPts val="0"/>
                        </a:spcAft>
                        <a:buFont typeface="+mj-lt"/>
                        <a:buAutoNum type="arabicPeriod"/>
                      </a:pPr>
                      <a:r>
                        <a:rPr lang="en-US" sz="1600">
                          <a:effectLst/>
                        </a:rPr>
                        <a:t>Communicating Your Findings</a:t>
                      </a:r>
                      <a:endParaRPr lang="en-US" sz="1400">
                        <a:effectLst/>
                        <a:latin typeface="Calibri"/>
                        <a:ea typeface="Calibri"/>
                        <a:cs typeface="Times New Roman"/>
                      </a:endParaRPr>
                    </a:p>
                  </a:txBody>
                  <a:tcPr marL="57915" marR="57915" marT="0" marB="0"/>
                </a:tc>
                <a:tc>
                  <a:txBody>
                    <a:bodyPr/>
                    <a:lstStyle/>
                    <a:p>
                      <a:pPr>
                        <a:spcAft>
                          <a:spcPts val="0"/>
                        </a:spcAft>
                      </a:pPr>
                      <a:r>
                        <a:rPr lang="en-US" sz="1600" dirty="0">
                          <a:effectLst/>
                        </a:rPr>
                        <a:t> </a:t>
                      </a:r>
                      <a:endParaRPr lang="en-US" sz="1400" dirty="0">
                        <a:effectLst/>
                        <a:latin typeface="Calibri"/>
                        <a:cs typeface="Times New Roman"/>
                      </a:endParaRPr>
                    </a:p>
                  </a:txBody>
                  <a:tcPr marL="57915" marR="57915" marT="0" marB="0"/>
                </a:tc>
              </a:tr>
            </a:tbl>
          </a:graphicData>
        </a:graphic>
      </p:graphicFrame>
    </p:spTree>
    <p:extLst>
      <p:ext uri="{BB962C8B-B14F-4D97-AF65-F5344CB8AC3E}">
        <p14:creationId xmlns:p14="http://schemas.microsoft.com/office/powerpoint/2010/main" xmlns="" val="2946184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Autofit/>
          </a:bodyPr>
          <a:lstStyle/>
          <a:p>
            <a:r>
              <a:rPr lang="en-US" sz="2800" dirty="0" smtClean="0"/>
              <a:t>Workshop Activity #2: Applying Statistics to Each Stage of the Research Process?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57532576"/>
              </p:ext>
            </p:extLst>
          </p:nvPr>
        </p:nvGraphicFramePr>
        <p:xfrm>
          <a:off x="609600" y="2057398"/>
          <a:ext cx="8001000" cy="4501788"/>
        </p:xfrm>
        <a:graphic>
          <a:graphicData uri="http://schemas.openxmlformats.org/drawingml/2006/table">
            <a:tbl>
              <a:tblPr firstRow="1" firstCol="1" bandRow="1">
                <a:tableStyleId>{5C22544A-7EE6-4342-B048-85BDC9FD1C3A}</a:tableStyleId>
              </a:tblPr>
              <a:tblGrid>
                <a:gridCol w="3886200"/>
                <a:gridCol w="4114800"/>
              </a:tblGrid>
              <a:tr h="481693">
                <a:tc>
                  <a:txBody>
                    <a:bodyPr/>
                    <a:lstStyle/>
                    <a:p>
                      <a:pPr algn="ctr">
                        <a:spcAft>
                          <a:spcPts val="0"/>
                        </a:spcAft>
                      </a:pPr>
                      <a:r>
                        <a:rPr lang="en-US" sz="1600" u="sng" dirty="0">
                          <a:effectLst/>
                        </a:rPr>
                        <a:t>Stage of the Scientific Research Process</a:t>
                      </a:r>
                      <a:endParaRPr lang="en-US" sz="1400" dirty="0">
                        <a:effectLst/>
                        <a:latin typeface="Calibri"/>
                        <a:cs typeface="Times New Roman"/>
                      </a:endParaRPr>
                    </a:p>
                  </a:txBody>
                  <a:tcPr marL="57915" marR="57915" marT="0" marB="0" anchor="b"/>
                </a:tc>
                <a:tc>
                  <a:txBody>
                    <a:bodyPr/>
                    <a:lstStyle/>
                    <a:p>
                      <a:pPr algn="ctr">
                        <a:spcAft>
                          <a:spcPts val="0"/>
                        </a:spcAft>
                      </a:pPr>
                      <a:r>
                        <a:rPr lang="en-US" sz="1600" u="sng" dirty="0" smtClean="0">
                          <a:effectLst/>
                        </a:rPr>
                        <a:t>Statistical Issues at Each Stage of the Research Process</a:t>
                      </a:r>
                      <a:endParaRPr lang="en-US" sz="1400" dirty="0">
                        <a:effectLst/>
                        <a:latin typeface="Calibri"/>
                        <a:cs typeface="Times New Roman"/>
                      </a:endParaRPr>
                    </a:p>
                  </a:txBody>
                  <a:tcPr marL="57915" marR="57915" marT="0" marB="0" anchor="b"/>
                </a:tc>
              </a:tr>
              <a:tr h="481693">
                <a:tc>
                  <a:txBody>
                    <a:bodyPr/>
                    <a:lstStyle/>
                    <a:p>
                      <a:pPr marL="342900" marR="0" lvl="0" indent="-342900">
                        <a:lnSpc>
                          <a:spcPct val="115000"/>
                        </a:lnSpc>
                        <a:spcBef>
                          <a:spcPts val="0"/>
                        </a:spcBef>
                        <a:spcAft>
                          <a:spcPts val="0"/>
                        </a:spcAft>
                        <a:buFont typeface="+mj-lt"/>
                        <a:buAutoNum type="arabicPeriod"/>
                      </a:pPr>
                      <a:r>
                        <a:rPr lang="en-US" sz="1600" dirty="0">
                          <a:effectLst/>
                        </a:rPr>
                        <a:t>Create a Research Question</a:t>
                      </a:r>
                      <a:endParaRPr lang="en-US" sz="1400" dirty="0">
                        <a:effectLst/>
                        <a:latin typeface="Calibri"/>
                        <a:ea typeface="Calibri"/>
                        <a:cs typeface="Times New Roman"/>
                      </a:endParaRPr>
                    </a:p>
                  </a:txBody>
                  <a:tcPr marL="57915" marR="57915" marT="0" marB="0"/>
                </a:tc>
                <a:tc>
                  <a:txBody>
                    <a:bodyPr/>
                    <a:lstStyle/>
                    <a:p>
                      <a:pPr>
                        <a:spcAft>
                          <a:spcPts val="0"/>
                        </a:spcAft>
                      </a:pPr>
                      <a:r>
                        <a:rPr lang="en-US" sz="1600" dirty="0">
                          <a:effectLst/>
                        </a:rPr>
                        <a:t> </a:t>
                      </a:r>
                      <a:endParaRPr lang="en-US" sz="1400" dirty="0">
                        <a:effectLst/>
                        <a:latin typeface="Calibri"/>
                        <a:cs typeface="Times New Roman"/>
                      </a:endParaRPr>
                    </a:p>
                  </a:txBody>
                  <a:tcPr marL="57915" marR="57915" marT="0" marB="0"/>
                </a:tc>
              </a:tr>
              <a:tr h="481693">
                <a:tc>
                  <a:txBody>
                    <a:bodyPr/>
                    <a:lstStyle/>
                    <a:p>
                      <a:pPr marL="342900" marR="0" lvl="0" indent="-342900">
                        <a:lnSpc>
                          <a:spcPct val="115000"/>
                        </a:lnSpc>
                        <a:spcBef>
                          <a:spcPts val="0"/>
                        </a:spcBef>
                        <a:spcAft>
                          <a:spcPts val="0"/>
                        </a:spcAft>
                        <a:buFont typeface="+mj-lt"/>
                        <a:buAutoNum type="arabicPeriod"/>
                      </a:pPr>
                      <a:r>
                        <a:rPr lang="en-US" sz="1600" dirty="0">
                          <a:effectLst/>
                        </a:rPr>
                        <a:t>Gather Information on the Topic</a:t>
                      </a:r>
                      <a:endParaRPr lang="en-US" sz="1400" dirty="0">
                        <a:effectLst/>
                        <a:latin typeface="Calibri"/>
                        <a:ea typeface="Calibri"/>
                        <a:cs typeface="Times New Roman"/>
                      </a:endParaRPr>
                    </a:p>
                  </a:txBody>
                  <a:tcPr marL="57915" marR="57915" marT="0" marB="0"/>
                </a:tc>
                <a:tc>
                  <a:txBody>
                    <a:bodyPr/>
                    <a:lstStyle/>
                    <a:p>
                      <a:pPr>
                        <a:spcAft>
                          <a:spcPts val="0"/>
                        </a:spcAft>
                      </a:pPr>
                      <a:r>
                        <a:rPr lang="en-US" sz="1600" dirty="0">
                          <a:effectLst/>
                        </a:rPr>
                        <a:t> </a:t>
                      </a:r>
                      <a:endParaRPr lang="en-US" sz="1400" dirty="0">
                        <a:effectLst/>
                        <a:latin typeface="Calibri"/>
                        <a:cs typeface="Times New Roman"/>
                      </a:endParaRPr>
                    </a:p>
                  </a:txBody>
                  <a:tcPr marL="57915" marR="57915" marT="0" marB="0"/>
                </a:tc>
              </a:tr>
              <a:tr h="481693">
                <a:tc>
                  <a:txBody>
                    <a:bodyPr/>
                    <a:lstStyle/>
                    <a:p>
                      <a:pPr marL="342900" marR="0" lvl="0" indent="-342900">
                        <a:lnSpc>
                          <a:spcPct val="115000"/>
                        </a:lnSpc>
                        <a:spcBef>
                          <a:spcPts val="0"/>
                        </a:spcBef>
                        <a:spcAft>
                          <a:spcPts val="0"/>
                        </a:spcAft>
                        <a:buFont typeface="+mj-lt"/>
                        <a:buAutoNum type="arabicPeriod"/>
                      </a:pPr>
                      <a:r>
                        <a:rPr lang="en-US" sz="1600" dirty="0">
                          <a:effectLst/>
                        </a:rPr>
                        <a:t>Create a Hypothesis</a:t>
                      </a:r>
                      <a:endParaRPr lang="en-US" sz="1400" dirty="0">
                        <a:effectLst/>
                        <a:latin typeface="Calibri"/>
                        <a:ea typeface="Calibri"/>
                        <a:cs typeface="Times New Roman"/>
                      </a:endParaRPr>
                    </a:p>
                  </a:txBody>
                  <a:tcPr marL="57915" marR="57915" marT="0" marB="0"/>
                </a:tc>
                <a:tc>
                  <a:txBody>
                    <a:bodyPr/>
                    <a:lstStyle/>
                    <a:p>
                      <a:pPr>
                        <a:spcAft>
                          <a:spcPts val="0"/>
                        </a:spcAft>
                      </a:pPr>
                      <a:r>
                        <a:rPr lang="en-US" sz="1600" dirty="0">
                          <a:effectLst/>
                        </a:rPr>
                        <a:t> </a:t>
                      </a:r>
                      <a:endParaRPr lang="en-US" sz="1400" dirty="0">
                        <a:effectLst/>
                        <a:latin typeface="Calibri"/>
                        <a:cs typeface="Times New Roman"/>
                      </a:endParaRPr>
                    </a:p>
                  </a:txBody>
                  <a:tcPr marL="57915" marR="57915" marT="0" marB="0"/>
                </a:tc>
              </a:tr>
              <a:tr h="481693">
                <a:tc>
                  <a:txBody>
                    <a:bodyPr/>
                    <a:lstStyle/>
                    <a:p>
                      <a:pPr marL="342900" marR="0" lvl="0" indent="-342900">
                        <a:lnSpc>
                          <a:spcPct val="115000"/>
                        </a:lnSpc>
                        <a:spcBef>
                          <a:spcPts val="0"/>
                        </a:spcBef>
                        <a:spcAft>
                          <a:spcPts val="0"/>
                        </a:spcAft>
                        <a:buFont typeface="+mj-lt"/>
                        <a:buAutoNum type="arabicPeriod"/>
                      </a:pPr>
                      <a:r>
                        <a:rPr lang="en-US" sz="1600" dirty="0">
                          <a:effectLst/>
                        </a:rPr>
                        <a:t>Design Methods and Procedures</a:t>
                      </a:r>
                      <a:endParaRPr lang="en-US" sz="1400" dirty="0">
                        <a:effectLst/>
                        <a:latin typeface="Calibri"/>
                        <a:ea typeface="Calibri"/>
                        <a:cs typeface="Times New Roman"/>
                      </a:endParaRPr>
                    </a:p>
                  </a:txBody>
                  <a:tcPr marL="57915" marR="57915" marT="0" marB="0"/>
                </a:tc>
                <a:tc>
                  <a:txBody>
                    <a:bodyPr/>
                    <a:lstStyle/>
                    <a:p>
                      <a:pPr>
                        <a:spcAft>
                          <a:spcPts val="0"/>
                        </a:spcAft>
                      </a:pPr>
                      <a:r>
                        <a:rPr lang="en-US" sz="1600" dirty="0">
                          <a:effectLst/>
                        </a:rPr>
                        <a:t> </a:t>
                      </a:r>
                      <a:endParaRPr lang="en-US" sz="1400" dirty="0">
                        <a:effectLst/>
                        <a:latin typeface="Calibri"/>
                        <a:cs typeface="Times New Roman"/>
                      </a:endParaRPr>
                    </a:p>
                  </a:txBody>
                  <a:tcPr marL="57915" marR="57915" marT="0" marB="0"/>
                </a:tc>
              </a:tr>
              <a:tr h="481693">
                <a:tc>
                  <a:txBody>
                    <a:bodyPr/>
                    <a:lstStyle/>
                    <a:p>
                      <a:pPr marL="342900" marR="0" lvl="0" indent="-342900">
                        <a:lnSpc>
                          <a:spcPct val="115000"/>
                        </a:lnSpc>
                        <a:spcBef>
                          <a:spcPts val="0"/>
                        </a:spcBef>
                        <a:spcAft>
                          <a:spcPts val="0"/>
                        </a:spcAft>
                        <a:buFont typeface="+mj-lt"/>
                        <a:buAutoNum type="arabicPeriod"/>
                      </a:pPr>
                      <a:r>
                        <a:rPr lang="en-US" sz="1600">
                          <a:effectLst/>
                        </a:rPr>
                        <a:t>Collect Data</a:t>
                      </a:r>
                      <a:endParaRPr lang="en-US" sz="1400">
                        <a:effectLst/>
                        <a:latin typeface="Calibri"/>
                        <a:ea typeface="Calibri"/>
                        <a:cs typeface="Times New Roman"/>
                      </a:endParaRPr>
                    </a:p>
                  </a:txBody>
                  <a:tcPr marL="57915" marR="57915" marT="0" marB="0"/>
                </a:tc>
                <a:tc>
                  <a:txBody>
                    <a:bodyPr/>
                    <a:lstStyle/>
                    <a:p>
                      <a:pPr>
                        <a:spcAft>
                          <a:spcPts val="0"/>
                        </a:spcAft>
                      </a:pPr>
                      <a:r>
                        <a:rPr lang="en-US" sz="1600" dirty="0">
                          <a:effectLst/>
                        </a:rPr>
                        <a:t> </a:t>
                      </a:r>
                      <a:endParaRPr lang="en-US" sz="1400" dirty="0">
                        <a:effectLst/>
                        <a:latin typeface="Calibri"/>
                        <a:cs typeface="Times New Roman"/>
                      </a:endParaRPr>
                    </a:p>
                  </a:txBody>
                  <a:tcPr marL="57915" marR="57915" marT="0" marB="0"/>
                </a:tc>
              </a:tr>
              <a:tr h="481693">
                <a:tc>
                  <a:txBody>
                    <a:bodyPr/>
                    <a:lstStyle/>
                    <a:p>
                      <a:pPr marL="342900" marR="0" lvl="0" indent="-342900">
                        <a:lnSpc>
                          <a:spcPct val="115000"/>
                        </a:lnSpc>
                        <a:spcBef>
                          <a:spcPts val="0"/>
                        </a:spcBef>
                        <a:spcAft>
                          <a:spcPts val="0"/>
                        </a:spcAft>
                        <a:buFont typeface="+mj-lt"/>
                        <a:buAutoNum type="arabicPeriod"/>
                      </a:pPr>
                      <a:r>
                        <a:rPr lang="en-US" sz="1600">
                          <a:effectLst/>
                        </a:rPr>
                        <a:t>Analyze Data</a:t>
                      </a:r>
                      <a:endParaRPr lang="en-US" sz="1400">
                        <a:effectLst/>
                        <a:latin typeface="Calibri"/>
                        <a:ea typeface="Calibri"/>
                        <a:cs typeface="Times New Roman"/>
                      </a:endParaRPr>
                    </a:p>
                  </a:txBody>
                  <a:tcPr marL="57915" marR="57915" marT="0" marB="0"/>
                </a:tc>
                <a:tc>
                  <a:txBody>
                    <a:bodyPr/>
                    <a:lstStyle/>
                    <a:p>
                      <a:pPr>
                        <a:spcAft>
                          <a:spcPts val="0"/>
                        </a:spcAft>
                      </a:pPr>
                      <a:r>
                        <a:rPr lang="en-US" sz="1600" dirty="0">
                          <a:effectLst/>
                        </a:rPr>
                        <a:t> </a:t>
                      </a:r>
                      <a:endParaRPr lang="en-US" sz="1400" dirty="0">
                        <a:effectLst/>
                        <a:latin typeface="Calibri"/>
                        <a:cs typeface="Times New Roman"/>
                      </a:endParaRPr>
                    </a:p>
                  </a:txBody>
                  <a:tcPr marL="57915" marR="57915" marT="0" marB="0"/>
                </a:tc>
              </a:tr>
              <a:tr h="642257">
                <a:tc>
                  <a:txBody>
                    <a:bodyPr/>
                    <a:lstStyle/>
                    <a:p>
                      <a:pPr marL="342900" marR="0" lvl="0" indent="-342900">
                        <a:lnSpc>
                          <a:spcPct val="115000"/>
                        </a:lnSpc>
                        <a:spcBef>
                          <a:spcPts val="0"/>
                        </a:spcBef>
                        <a:spcAft>
                          <a:spcPts val="0"/>
                        </a:spcAft>
                        <a:buFont typeface="+mj-lt"/>
                        <a:buAutoNum type="arabicPeriod"/>
                      </a:pPr>
                      <a:r>
                        <a:rPr lang="en-US" sz="1600">
                          <a:effectLst/>
                        </a:rPr>
                        <a:t>Make Conclusions</a:t>
                      </a:r>
                      <a:endParaRPr lang="en-US" sz="1400">
                        <a:effectLst/>
                        <a:latin typeface="Calibri"/>
                        <a:ea typeface="Calibri"/>
                        <a:cs typeface="Times New Roman"/>
                      </a:endParaRPr>
                    </a:p>
                  </a:txBody>
                  <a:tcPr marL="57915" marR="57915" marT="0" marB="0"/>
                </a:tc>
                <a:tc>
                  <a:txBody>
                    <a:bodyPr/>
                    <a:lstStyle/>
                    <a:p>
                      <a:pPr>
                        <a:spcAft>
                          <a:spcPts val="0"/>
                        </a:spcAft>
                      </a:pPr>
                      <a:r>
                        <a:rPr lang="en-US" sz="1600" dirty="0">
                          <a:effectLst/>
                        </a:rPr>
                        <a:t> </a:t>
                      </a:r>
                      <a:endParaRPr lang="en-US" sz="1400" dirty="0">
                        <a:effectLst/>
                        <a:latin typeface="Calibri"/>
                        <a:cs typeface="Times New Roman"/>
                      </a:endParaRPr>
                    </a:p>
                  </a:txBody>
                  <a:tcPr marL="57915" marR="57915" marT="0" marB="0"/>
                </a:tc>
              </a:tr>
              <a:tr h="481693">
                <a:tc>
                  <a:txBody>
                    <a:bodyPr/>
                    <a:lstStyle/>
                    <a:p>
                      <a:pPr marL="342900" marR="0" lvl="0" indent="-342900">
                        <a:lnSpc>
                          <a:spcPct val="115000"/>
                        </a:lnSpc>
                        <a:spcBef>
                          <a:spcPts val="0"/>
                        </a:spcBef>
                        <a:spcAft>
                          <a:spcPts val="0"/>
                        </a:spcAft>
                        <a:buFont typeface="+mj-lt"/>
                        <a:buAutoNum type="arabicPeriod"/>
                      </a:pPr>
                      <a:r>
                        <a:rPr lang="en-US" sz="1600">
                          <a:effectLst/>
                        </a:rPr>
                        <a:t>Communicating Your Findings</a:t>
                      </a:r>
                      <a:endParaRPr lang="en-US" sz="1400">
                        <a:effectLst/>
                        <a:latin typeface="Calibri"/>
                        <a:ea typeface="Calibri"/>
                        <a:cs typeface="Times New Roman"/>
                      </a:endParaRPr>
                    </a:p>
                  </a:txBody>
                  <a:tcPr marL="57915" marR="57915" marT="0" marB="0"/>
                </a:tc>
                <a:tc>
                  <a:txBody>
                    <a:bodyPr/>
                    <a:lstStyle/>
                    <a:p>
                      <a:pPr>
                        <a:spcAft>
                          <a:spcPts val="0"/>
                        </a:spcAft>
                      </a:pPr>
                      <a:r>
                        <a:rPr lang="en-US" sz="1600" dirty="0">
                          <a:effectLst/>
                        </a:rPr>
                        <a:t> </a:t>
                      </a:r>
                      <a:endParaRPr lang="en-US" sz="1400" dirty="0">
                        <a:effectLst/>
                        <a:latin typeface="Calibri"/>
                        <a:cs typeface="Times New Roman"/>
                      </a:endParaRPr>
                    </a:p>
                  </a:txBody>
                  <a:tcPr marL="57915" marR="57915" marT="0" marB="0"/>
                </a:tc>
              </a:tr>
            </a:tbl>
          </a:graphicData>
        </a:graphic>
      </p:graphicFrame>
    </p:spTree>
    <p:extLst>
      <p:ext uri="{BB962C8B-B14F-4D97-AF65-F5344CB8AC3E}">
        <p14:creationId xmlns:p14="http://schemas.microsoft.com/office/powerpoint/2010/main" xmlns="" val="3647567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What Have We Learned So Far?</a:t>
            </a:r>
            <a:endParaRPr lang="en-US" dirty="0"/>
          </a:p>
        </p:txBody>
      </p:sp>
      <p:sp>
        <p:nvSpPr>
          <p:cNvPr id="3" name="Content Placeholder 2"/>
          <p:cNvSpPr>
            <a:spLocks noGrp="1"/>
          </p:cNvSpPr>
          <p:nvPr>
            <p:ph idx="1"/>
          </p:nvPr>
        </p:nvSpPr>
        <p:spPr>
          <a:xfrm>
            <a:off x="457200" y="1600200"/>
            <a:ext cx="8229600" cy="4974336"/>
          </a:xfrm>
        </p:spPr>
        <p:txBody>
          <a:bodyPr>
            <a:normAutofit fontScale="92500" lnSpcReduction="20000"/>
          </a:bodyPr>
          <a:lstStyle/>
          <a:p>
            <a:r>
              <a:rPr lang="en-US" dirty="0" smtClean="0"/>
              <a:t>What Statistics Are</a:t>
            </a:r>
          </a:p>
          <a:p>
            <a:pPr lvl="1"/>
            <a:r>
              <a:rPr lang="en-US" dirty="0" smtClean="0"/>
              <a:t>Deals with all stages of the research process</a:t>
            </a:r>
          </a:p>
          <a:p>
            <a:pPr lvl="1"/>
            <a:r>
              <a:rPr lang="en-US" dirty="0" smtClean="0"/>
              <a:t>Statistical Inference</a:t>
            </a:r>
          </a:p>
          <a:p>
            <a:endParaRPr lang="en-US" dirty="0" smtClean="0"/>
          </a:p>
          <a:p>
            <a:r>
              <a:rPr lang="en-US" dirty="0" smtClean="0"/>
              <a:t>Key Concepts in Statistics</a:t>
            </a:r>
          </a:p>
          <a:p>
            <a:pPr lvl="1"/>
            <a:r>
              <a:rPr lang="en-US" dirty="0" smtClean="0"/>
              <a:t>Sampling from a Population</a:t>
            </a:r>
          </a:p>
          <a:p>
            <a:pPr lvl="1"/>
            <a:r>
              <a:rPr lang="en-US" dirty="0" smtClean="0"/>
              <a:t>Types of Variables</a:t>
            </a:r>
          </a:p>
          <a:p>
            <a:pPr lvl="1"/>
            <a:r>
              <a:rPr lang="en-US" dirty="0" smtClean="0"/>
              <a:t>Measures of Central Tendency and Dispersion</a:t>
            </a:r>
          </a:p>
          <a:p>
            <a:pPr lvl="1"/>
            <a:r>
              <a:rPr lang="en-US" dirty="0" smtClean="0"/>
              <a:t>Normal Distribution</a:t>
            </a:r>
          </a:p>
          <a:p>
            <a:pPr lvl="1"/>
            <a:r>
              <a:rPr lang="en-US" dirty="0" smtClean="0"/>
              <a:t>Statistical Model and Test Statistic</a:t>
            </a:r>
          </a:p>
          <a:p>
            <a:endParaRPr lang="en-US" dirty="0" smtClean="0"/>
          </a:p>
          <a:p>
            <a:r>
              <a:rPr lang="en-US" dirty="0" smtClean="0"/>
              <a:t>Statistics Role Throughout the Research Process</a:t>
            </a:r>
          </a:p>
          <a:p>
            <a:pPr lvl="1"/>
            <a:r>
              <a:rPr lang="en-US" dirty="0" smtClean="0"/>
              <a:t>Questions asked by statisticians in research</a:t>
            </a:r>
          </a:p>
          <a:p>
            <a:pPr lvl="1"/>
            <a:r>
              <a:rPr lang="en-US" dirty="0" smtClean="0"/>
              <a:t>Applying statistics throughout the research process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630-funny-cartoons-math-brain.bmp"/>
          <p:cNvPicPr>
            <a:picLocks noChangeAspect="1"/>
          </p:cNvPicPr>
          <p:nvPr/>
        </p:nvPicPr>
        <p:blipFill>
          <a:blip r:embed="rId3" cstate="print"/>
          <a:stretch>
            <a:fillRect/>
          </a:stretch>
        </p:blipFill>
        <p:spPr>
          <a:xfrm>
            <a:off x="1943095" y="685800"/>
            <a:ext cx="5143505" cy="603504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In-Class Examples of Teaching Statistical Concepts</a:t>
            </a:r>
            <a:endParaRPr lang="en-US" dirty="0"/>
          </a:p>
        </p:txBody>
      </p:sp>
      <p:sp>
        <p:nvSpPr>
          <p:cNvPr id="3" name="Text Placeholder 2"/>
          <p:cNvSpPr>
            <a:spLocks noGrp="1"/>
          </p:cNvSpPr>
          <p:nvPr>
            <p:ph type="body" idx="1"/>
          </p:nvPr>
        </p:nvSpPr>
        <p:spPr/>
        <p:txBody>
          <a:bodyPr>
            <a:noAutofit/>
          </a:bodyPr>
          <a:lstStyle/>
          <a:p>
            <a:pPr marL="502920" indent="-457200">
              <a:buFont typeface="+mj-lt"/>
              <a:buAutoNum type="alphaUcPeriod"/>
            </a:pPr>
            <a:endParaRPr lang="en-US" sz="2800" dirty="0" smtClean="0"/>
          </a:p>
          <a:p>
            <a:pPr marL="502920" indent="-457200">
              <a:buFont typeface="+mj-lt"/>
              <a:buAutoNum type="alphaUcPeriod"/>
            </a:pPr>
            <a:r>
              <a:rPr lang="en-US" sz="2800" dirty="0" smtClean="0"/>
              <a:t>Random Sampling w/ M&amp;M’s</a:t>
            </a:r>
          </a:p>
          <a:p>
            <a:pPr marL="502920" indent="-457200">
              <a:buFont typeface="+mj-lt"/>
              <a:buAutoNum type="alphaUcPeriod"/>
            </a:pPr>
            <a:endParaRPr lang="en-US" sz="2800" dirty="0" smtClean="0"/>
          </a:p>
          <a:p>
            <a:pPr marL="502920" indent="-457200">
              <a:buFont typeface="+mj-lt"/>
              <a:buAutoNum type="alphaUcPeriod"/>
            </a:pPr>
            <a:r>
              <a:rPr lang="en-US" sz="2800" dirty="0" smtClean="0"/>
              <a:t>Using Statistics to Test Hypotheses in Excel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l="30128" t="15641" r="16667" b="11282"/>
          <a:stretch>
            <a:fillRect/>
          </a:stretch>
        </p:blipFill>
        <p:spPr bwMode="auto">
          <a:xfrm>
            <a:off x="1021080" y="777240"/>
            <a:ext cx="7132320" cy="5852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Random Sampling w/ M&amp;M’s</a:t>
            </a:r>
            <a:endParaRPr lang="en-US" dirty="0"/>
          </a:p>
        </p:txBody>
      </p:sp>
      <p:sp>
        <p:nvSpPr>
          <p:cNvPr id="3" name="Content Placeholder 2"/>
          <p:cNvSpPr>
            <a:spLocks noGrp="1"/>
          </p:cNvSpPr>
          <p:nvPr>
            <p:ph idx="1"/>
          </p:nvPr>
        </p:nvSpPr>
        <p:spPr/>
        <p:txBody>
          <a:bodyPr/>
          <a:lstStyle/>
          <a:p>
            <a:r>
              <a:rPr lang="en-US" dirty="0" smtClean="0"/>
              <a:t>Why do researchers collect samples instead of measuring the entire population?</a:t>
            </a:r>
          </a:p>
          <a:p>
            <a:endParaRPr lang="en-US" dirty="0" smtClean="0"/>
          </a:p>
          <a:p>
            <a:r>
              <a:rPr lang="en-US" dirty="0" smtClean="0"/>
              <a:t>Why is it important that researchers collect samples randomly?</a:t>
            </a:r>
          </a:p>
          <a:p>
            <a:endParaRPr lang="en-US" dirty="0" smtClean="0"/>
          </a:p>
          <a:p>
            <a:r>
              <a:rPr lang="en-US" dirty="0" smtClean="0"/>
              <a:t>What is the connection between random sampling and statistics?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 Using Statistics to Test Hypotheses in Excel</a:t>
            </a:r>
            <a:endParaRPr lang="en-US" dirty="0"/>
          </a:p>
        </p:txBody>
      </p:sp>
      <p:sp>
        <p:nvSpPr>
          <p:cNvPr id="3" name="Content Placeholder 2"/>
          <p:cNvSpPr>
            <a:spLocks noGrp="1"/>
          </p:cNvSpPr>
          <p:nvPr>
            <p:ph idx="1"/>
          </p:nvPr>
        </p:nvSpPr>
        <p:spPr/>
        <p:txBody>
          <a:bodyPr/>
          <a:lstStyle/>
          <a:p>
            <a:r>
              <a:rPr lang="en-US" dirty="0" smtClean="0"/>
              <a:t>When there is a difference observed in the random samples collected by researchers, how can they tell that the difference is statistically significant?</a:t>
            </a:r>
          </a:p>
          <a:p>
            <a:endParaRPr lang="en-US" dirty="0" smtClean="0"/>
          </a:p>
          <a:p>
            <a:r>
              <a:rPr lang="en-US" dirty="0" smtClean="0"/>
              <a:t>Utilize the Chi-Square Goodness-of-Fit Statistic to Test a hypotheses  regarding the frequency distribution of different colors of M&amp;M’s.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Did We Learn in This Example?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Association between concepts of random sampling in statistics and applications in research.</a:t>
            </a:r>
          </a:p>
          <a:p>
            <a:endParaRPr lang="en-US" dirty="0" smtClean="0"/>
          </a:p>
          <a:p>
            <a:r>
              <a:rPr lang="en-US" dirty="0" smtClean="0"/>
              <a:t>Difference between “descriptive” and “inferential” statistics.</a:t>
            </a:r>
          </a:p>
          <a:p>
            <a:endParaRPr lang="en-US" dirty="0" smtClean="0"/>
          </a:p>
          <a:p>
            <a:r>
              <a:rPr lang="en-US" dirty="0" smtClean="0"/>
              <a:t>Make the association between different stages of the research process and the application of statistics.</a:t>
            </a:r>
          </a:p>
          <a:p>
            <a:endParaRPr lang="en-US" dirty="0" smtClean="0"/>
          </a:p>
          <a:p>
            <a:r>
              <a:rPr lang="en-US" dirty="0" smtClean="0"/>
              <a:t>Learning statistical applications through hands-on examples.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Introduction to Basic Statistical Concepts for Student Science Class Projects</a:t>
            </a:r>
            <a:endParaRPr lang="en-US" dirty="0"/>
          </a:p>
        </p:txBody>
      </p:sp>
      <p:sp>
        <p:nvSpPr>
          <p:cNvPr id="3" name="Text Placeholder 2"/>
          <p:cNvSpPr>
            <a:spLocks noGrp="1"/>
          </p:cNvSpPr>
          <p:nvPr>
            <p:ph type="body" idx="1"/>
          </p:nvPr>
        </p:nvSpPr>
        <p:spPr>
          <a:xfrm>
            <a:off x="722313" y="3367088"/>
            <a:ext cx="7772400" cy="2957512"/>
          </a:xfrm>
        </p:spPr>
        <p:txBody>
          <a:bodyPr>
            <a:normAutofit/>
          </a:bodyPr>
          <a:lstStyle/>
          <a:p>
            <a:pPr marL="457200" indent="-457200">
              <a:buFont typeface="+mj-lt"/>
              <a:buAutoNum type="alphaUcPeriod"/>
            </a:pPr>
            <a:endParaRPr lang="en-US" sz="2800" dirty="0" smtClean="0"/>
          </a:p>
          <a:p>
            <a:pPr marL="457200" indent="-457200">
              <a:buFont typeface="+mj-lt"/>
              <a:buAutoNum type="alphaUcPeriod"/>
            </a:pPr>
            <a:r>
              <a:rPr lang="en-US" sz="2800" dirty="0" smtClean="0"/>
              <a:t>Purpose and Goals of the Workshop</a:t>
            </a:r>
          </a:p>
          <a:p>
            <a:pPr marL="457200" indent="-457200">
              <a:buFont typeface="+mj-lt"/>
              <a:buAutoNum type="alphaUcPeriod"/>
            </a:pPr>
            <a:r>
              <a:rPr lang="en-US" sz="2800" dirty="0" smtClean="0"/>
              <a:t>What are Statistics? (Definitions? Uses? Etc.)</a:t>
            </a:r>
          </a:p>
          <a:p>
            <a:pPr marL="457200" indent="-457200">
              <a:buFont typeface="+mj-lt"/>
              <a:buAutoNum type="alphaUcPeriod"/>
            </a:pPr>
            <a:r>
              <a:rPr lang="en-US" sz="2800" dirty="0" smtClean="0"/>
              <a:t>Review of Foundational Concepts in Statistics </a:t>
            </a:r>
          </a:p>
          <a:p>
            <a:pPr marL="457200" indent="-457200">
              <a:buFont typeface="+mj-lt"/>
              <a:buAutoNum type="alphaUcPeriod"/>
            </a:pPr>
            <a:r>
              <a:rPr lang="en-US" sz="2800" dirty="0" smtClean="0"/>
              <a:t>Statistics Throughout the Research Process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Resources for Applying Statistical Decision-Making to Student Research Projects</a:t>
            </a:r>
            <a:endParaRPr lang="en-US" dirty="0"/>
          </a:p>
        </p:txBody>
      </p:sp>
      <p:sp>
        <p:nvSpPr>
          <p:cNvPr id="3" name="Text Placeholder 2"/>
          <p:cNvSpPr>
            <a:spLocks noGrp="1"/>
          </p:cNvSpPr>
          <p:nvPr>
            <p:ph type="body" idx="1"/>
          </p:nvPr>
        </p:nvSpPr>
        <p:spPr>
          <a:xfrm>
            <a:off x="722313" y="3367088"/>
            <a:ext cx="7772400" cy="2347912"/>
          </a:xfrm>
        </p:spPr>
        <p:txBody>
          <a:bodyPr>
            <a:normAutofit/>
          </a:bodyPr>
          <a:lstStyle/>
          <a:p>
            <a:pPr marL="502920" indent="-457200">
              <a:buFont typeface="+mj-lt"/>
              <a:buAutoNum type="alphaUcPeriod"/>
            </a:pPr>
            <a:endParaRPr lang="en-US" dirty="0" smtClean="0"/>
          </a:p>
          <a:p>
            <a:pPr marL="502920" indent="-457200">
              <a:buFont typeface="+mj-lt"/>
              <a:buAutoNum type="alphaUcPeriod"/>
            </a:pPr>
            <a:r>
              <a:rPr lang="en-US" sz="2800" dirty="0" smtClean="0"/>
              <a:t>Statistical Decision Tree</a:t>
            </a:r>
          </a:p>
          <a:p>
            <a:pPr marL="502920" indent="-457200">
              <a:buFont typeface="+mj-lt"/>
              <a:buAutoNum type="alphaUcPeriod"/>
            </a:pPr>
            <a:endParaRPr lang="en-US" sz="2800" dirty="0" smtClean="0"/>
          </a:p>
          <a:p>
            <a:pPr marL="502920" indent="-457200">
              <a:buFont typeface="+mj-lt"/>
              <a:buAutoNum type="alphaUcPeriod"/>
            </a:pPr>
            <a:r>
              <a:rPr lang="en-US" sz="2800" dirty="0" smtClean="0"/>
              <a:t>Statistics Calculators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Statistical Decision Tree</a:t>
            </a:r>
            <a:endParaRPr lang="en-US" dirty="0"/>
          </a:p>
        </p:txBody>
      </p:sp>
      <p:sp>
        <p:nvSpPr>
          <p:cNvPr id="3" name="Content Placeholder 2"/>
          <p:cNvSpPr>
            <a:spLocks noGrp="1"/>
          </p:cNvSpPr>
          <p:nvPr>
            <p:ph idx="1"/>
          </p:nvPr>
        </p:nvSpPr>
        <p:spPr/>
        <p:txBody>
          <a:bodyPr/>
          <a:lstStyle/>
          <a:p>
            <a:r>
              <a:rPr lang="en-US" dirty="0" smtClean="0"/>
              <a:t>Statistical analyses can be thought of as a set of tools.</a:t>
            </a:r>
          </a:p>
          <a:p>
            <a:endParaRPr lang="en-US" dirty="0" smtClean="0"/>
          </a:p>
          <a:p>
            <a:r>
              <a:rPr lang="en-US" dirty="0" smtClean="0"/>
              <a:t>One must select the right tool for the job.</a:t>
            </a:r>
          </a:p>
          <a:p>
            <a:endParaRPr lang="en-US" dirty="0"/>
          </a:p>
          <a:p>
            <a:r>
              <a:rPr lang="en-US" dirty="0" smtClean="0"/>
              <a:t>What information do you need to know to decide what statistical analysis to use?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Information is Needed to Decide What Statistical Analysis to Use?</a:t>
            </a:r>
            <a:endParaRPr lang="en-US" dirty="0"/>
          </a:p>
        </p:txBody>
      </p:sp>
      <p:sp>
        <p:nvSpPr>
          <p:cNvPr id="3" name="Content Placeholder 2"/>
          <p:cNvSpPr>
            <a:spLocks noGrp="1"/>
          </p:cNvSpPr>
          <p:nvPr>
            <p:ph idx="1"/>
          </p:nvPr>
        </p:nvSpPr>
        <p:spPr/>
        <p:txBody>
          <a:bodyPr>
            <a:normAutofit fontScale="92500" lnSpcReduction="20000"/>
          </a:bodyPr>
          <a:lstStyle/>
          <a:p>
            <a:pPr marL="624078" indent="-514350">
              <a:buFont typeface="+mj-lt"/>
              <a:buAutoNum type="arabicPeriod"/>
            </a:pPr>
            <a:r>
              <a:rPr lang="en-US" dirty="0" smtClean="0"/>
              <a:t>What </a:t>
            </a:r>
            <a:r>
              <a:rPr lang="en-US" b="1" dirty="0"/>
              <a:t>type of research question</a:t>
            </a:r>
            <a:r>
              <a:rPr lang="en-US" dirty="0"/>
              <a:t> are you asking (e.g., descriptive, test of association, testing differences)? </a:t>
            </a:r>
          </a:p>
          <a:p>
            <a:pPr marL="624078" indent="-514350">
              <a:buFont typeface="+mj-lt"/>
              <a:buAutoNum type="arabicPeriod"/>
            </a:pPr>
            <a:r>
              <a:rPr lang="en-US" b="1" dirty="0" smtClean="0"/>
              <a:t>How </a:t>
            </a:r>
            <a:r>
              <a:rPr lang="en-US" b="1" dirty="0"/>
              <a:t>many variables</a:t>
            </a:r>
            <a:r>
              <a:rPr lang="en-US" dirty="0"/>
              <a:t> are being measured?</a:t>
            </a:r>
          </a:p>
          <a:p>
            <a:pPr marL="624078" indent="-514350">
              <a:buFont typeface="+mj-lt"/>
              <a:buAutoNum type="arabicPeriod"/>
            </a:pPr>
            <a:r>
              <a:rPr lang="en-US" dirty="0" smtClean="0"/>
              <a:t>How </a:t>
            </a:r>
            <a:r>
              <a:rPr lang="en-US" dirty="0"/>
              <a:t>many of the variables are </a:t>
            </a:r>
            <a:r>
              <a:rPr lang="en-US" b="1" dirty="0"/>
              <a:t>independent or dependent</a:t>
            </a:r>
            <a:r>
              <a:rPr lang="en-US" dirty="0"/>
              <a:t> variables? </a:t>
            </a:r>
          </a:p>
          <a:p>
            <a:pPr marL="624078" indent="-514350">
              <a:buFont typeface="+mj-lt"/>
              <a:buAutoNum type="arabicPeriod"/>
            </a:pPr>
            <a:r>
              <a:rPr lang="en-US" dirty="0" smtClean="0"/>
              <a:t>What </a:t>
            </a:r>
            <a:r>
              <a:rPr lang="en-US" b="1" dirty="0"/>
              <a:t>type of measurement data</a:t>
            </a:r>
            <a:r>
              <a:rPr lang="en-US" dirty="0"/>
              <a:t> is being collected (e.g., nominal, ordinal, interval)?</a:t>
            </a:r>
          </a:p>
          <a:p>
            <a:pPr marL="624078" indent="-514350">
              <a:buFont typeface="+mj-lt"/>
              <a:buAutoNum type="arabicPeriod"/>
            </a:pPr>
            <a:r>
              <a:rPr lang="en-US" dirty="0" smtClean="0"/>
              <a:t>How </a:t>
            </a:r>
            <a:r>
              <a:rPr lang="en-US" dirty="0"/>
              <a:t>is the data structured?</a:t>
            </a:r>
          </a:p>
          <a:p>
            <a:pPr marL="624078" indent="-514350">
              <a:buFont typeface="+mj-lt"/>
              <a:buAutoNum type="arabicPeriod"/>
            </a:pPr>
            <a:r>
              <a:rPr lang="en-US" dirty="0" smtClean="0"/>
              <a:t>How </a:t>
            </a:r>
            <a:r>
              <a:rPr lang="en-US" dirty="0"/>
              <a:t>many samples are being collected?</a:t>
            </a:r>
          </a:p>
          <a:p>
            <a:pPr marL="624078" indent="-514350">
              <a:buFont typeface="+mj-lt"/>
              <a:buAutoNum type="arabicPeriod"/>
            </a:pPr>
            <a:r>
              <a:rPr lang="en-US" dirty="0" smtClean="0"/>
              <a:t>Are </a:t>
            </a:r>
            <a:r>
              <a:rPr lang="en-US" dirty="0"/>
              <a:t>the data normally distributed?</a:t>
            </a:r>
          </a:p>
          <a:p>
            <a:pPr marL="624078" indent="-514350">
              <a:buFont typeface="+mj-lt"/>
              <a:buAutoNum type="arabicPeriod"/>
            </a:pPr>
            <a:r>
              <a:rPr lang="en-US" dirty="0" smtClean="0"/>
              <a:t>What </a:t>
            </a:r>
            <a:r>
              <a:rPr lang="en-US" dirty="0"/>
              <a:t>is the sample size</a:t>
            </a:r>
            <a:r>
              <a:rPr lang="en-US" dirty="0" smtClean="0"/>
              <a:t>?</a:t>
            </a:r>
            <a:endParaRPr lang="en-US" dirty="0"/>
          </a:p>
        </p:txBody>
      </p:sp>
    </p:spTree>
    <p:extLst>
      <p:ext uri="{BB962C8B-B14F-4D97-AF65-F5344CB8AC3E}">
        <p14:creationId xmlns:p14="http://schemas.microsoft.com/office/powerpoint/2010/main" xmlns="" val="3177394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Steps in Deciding What Statistics to Use</a:t>
            </a:r>
            <a:endParaRPr lang="en-US" dirty="0"/>
          </a:p>
        </p:txBody>
      </p:sp>
      <p:sp>
        <p:nvSpPr>
          <p:cNvPr id="3" name="Content Placeholder 2"/>
          <p:cNvSpPr>
            <a:spLocks noGrp="1"/>
          </p:cNvSpPr>
          <p:nvPr>
            <p:ph idx="1"/>
          </p:nvPr>
        </p:nvSpPr>
        <p:spPr/>
        <p:txBody>
          <a:bodyPr>
            <a:normAutofit/>
          </a:bodyPr>
          <a:lstStyle/>
          <a:p>
            <a:pPr marL="624078" indent="-514350">
              <a:buFont typeface="+mj-lt"/>
              <a:buAutoNum type="arabicPeriod"/>
            </a:pPr>
            <a:r>
              <a:rPr lang="en-US" dirty="0" smtClean="0"/>
              <a:t>Determine </a:t>
            </a:r>
            <a:r>
              <a:rPr lang="en-US" dirty="0"/>
              <a:t>what type of research question you are </a:t>
            </a:r>
            <a:r>
              <a:rPr lang="en-US" dirty="0" smtClean="0"/>
              <a:t>asking.</a:t>
            </a:r>
            <a:endParaRPr lang="en-US" dirty="0"/>
          </a:p>
          <a:p>
            <a:pPr marL="624078" indent="-514350">
              <a:buFont typeface="+mj-lt"/>
              <a:buAutoNum type="arabicPeriod"/>
            </a:pPr>
            <a:endParaRPr lang="en-US" dirty="0" smtClean="0"/>
          </a:p>
          <a:p>
            <a:pPr marL="624078" indent="-514350">
              <a:buFont typeface="+mj-lt"/>
              <a:buAutoNum type="arabicPeriod"/>
            </a:pPr>
            <a:r>
              <a:rPr lang="en-US" dirty="0" smtClean="0"/>
              <a:t>Determine how many variables you have. Which ones are independent dependent variables</a:t>
            </a:r>
            <a:r>
              <a:rPr lang="en-US" dirty="0"/>
              <a:t>. </a:t>
            </a:r>
            <a:endParaRPr lang="en-US" dirty="0" smtClean="0"/>
          </a:p>
          <a:p>
            <a:pPr marL="624078" indent="-514350">
              <a:buFont typeface="+mj-lt"/>
              <a:buAutoNum type="arabicPeriod"/>
            </a:pPr>
            <a:endParaRPr lang="en-US" dirty="0" smtClean="0"/>
          </a:p>
          <a:p>
            <a:pPr marL="624078" indent="-514350">
              <a:buFont typeface="+mj-lt"/>
              <a:buAutoNum type="arabicPeriod"/>
            </a:pPr>
            <a:r>
              <a:rPr lang="en-US" dirty="0" smtClean="0"/>
              <a:t>Determine </a:t>
            </a:r>
            <a:r>
              <a:rPr lang="en-US" dirty="0"/>
              <a:t>what type of measurement scale </a:t>
            </a:r>
            <a:r>
              <a:rPr lang="en-US" dirty="0" smtClean="0"/>
              <a:t>your data is.</a:t>
            </a:r>
            <a:endParaRPr lang="en-US" dirty="0"/>
          </a:p>
        </p:txBody>
      </p:sp>
    </p:spTree>
    <p:extLst>
      <p:ext uri="{BB962C8B-B14F-4D97-AF65-F5344CB8AC3E}">
        <p14:creationId xmlns:p14="http://schemas.microsoft.com/office/powerpoint/2010/main" xmlns="" val="1675736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r>
              <a:rPr lang="en-US" sz="2800" dirty="0" smtClean="0"/>
              <a:t>If you know what your research </a:t>
            </a:r>
            <a:r>
              <a:rPr lang="en-US" sz="2800" dirty="0"/>
              <a:t>question </a:t>
            </a:r>
            <a:r>
              <a:rPr lang="en-US" sz="2800" dirty="0" smtClean="0"/>
              <a:t>is asking, you can </a:t>
            </a:r>
            <a:r>
              <a:rPr lang="en-US" sz="2800" dirty="0"/>
              <a:t>often determine </a:t>
            </a:r>
            <a:r>
              <a:rPr lang="en-US" sz="2800" dirty="0" smtClean="0"/>
              <a:t>the statistical analysis</a:t>
            </a:r>
            <a:endParaRPr lang="en-US" sz="2800" dirty="0"/>
          </a:p>
        </p:txBody>
      </p:sp>
      <p:sp>
        <p:nvSpPr>
          <p:cNvPr id="3" name="Content Placeholder 2"/>
          <p:cNvSpPr>
            <a:spLocks noGrp="1"/>
          </p:cNvSpPr>
          <p:nvPr>
            <p:ph idx="1"/>
          </p:nvPr>
        </p:nvSpPr>
        <p:spPr>
          <a:xfrm>
            <a:off x="457200" y="2057400"/>
            <a:ext cx="8229600" cy="4517136"/>
          </a:xfrm>
        </p:spPr>
        <p:txBody>
          <a:bodyPr>
            <a:noAutofit/>
          </a:bodyPr>
          <a:lstStyle/>
          <a:p>
            <a:r>
              <a:rPr lang="en-US" sz="2400" b="1" dirty="0" smtClean="0"/>
              <a:t>Descriptive</a:t>
            </a:r>
            <a:r>
              <a:rPr lang="en-US" sz="2400" dirty="0"/>
              <a:t>: Describing a sample or a population</a:t>
            </a:r>
          </a:p>
          <a:p>
            <a:endParaRPr lang="en-US" sz="2400" b="1" dirty="0" smtClean="0"/>
          </a:p>
          <a:p>
            <a:r>
              <a:rPr lang="en-US" sz="2400" b="1" dirty="0" smtClean="0"/>
              <a:t>Comparing </a:t>
            </a:r>
            <a:r>
              <a:rPr lang="en-US" sz="2400" b="1" dirty="0"/>
              <a:t>groups</a:t>
            </a:r>
            <a:r>
              <a:rPr lang="en-US" sz="2400" dirty="0"/>
              <a:t>: Testing for differences between two or more groups. </a:t>
            </a:r>
          </a:p>
          <a:p>
            <a:endParaRPr lang="en-US" sz="2400" b="1" dirty="0" smtClean="0"/>
          </a:p>
          <a:p>
            <a:r>
              <a:rPr lang="en-US" sz="2400" b="1" dirty="0" smtClean="0"/>
              <a:t>Associations</a:t>
            </a:r>
            <a:r>
              <a:rPr lang="en-US" sz="2400" dirty="0"/>
              <a:t>: Examining the relationships or links between two constructs of interest.</a:t>
            </a:r>
          </a:p>
          <a:p>
            <a:endParaRPr lang="en-US" sz="2400" b="1" dirty="0" smtClean="0"/>
          </a:p>
          <a:p>
            <a:r>
              <a:rPr lang="en-US" sz="2400" b="1" dirty="0" smtClean="0"/>
              <a:t>Predictive</a:t>
            </a:r>
            <a:r>
              <a:rPr lang="en-US" sz="2400" dirty="0"/>
              <a:t>: Does increasing (or decreasing) the value on one measure effect the value of another measure</a:t>
            </a:r>
            <a:r>
              <a:rPr lang="en-US" sz="2400" dirty="0" smtClean="0"/>
              <a:t>.</a:t>
            </a:r>
            <a:endParaRPr lang="en-US" sz="2400" dirty="0"/>
          </a:p>
        </p:txBody>
      </p:sp>
    </p:spTree>
    <p:extLst>
      <p:ext uri="{BB962C8B-B14F-4D97-AF65-F5344CB8AC3E}">
        <p14:creationId xmlns:p14="http://schemas.microsoft.com/office/powerpoint/2010/main" xmlns="" val="3540455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2128221308"/>
              </p:ext>
            </p:extLst>
          </p:nvPr>
        </p:nvGraphicFramePr>
        <p:xfrm>
          <a:off x="457199" y="761999"/>
          <a:ext cx="8305801" cy="5857481"/>
        </p:xfrm>
        <a:graphic>
          <a:graphicData uri="http://schemas.openxmlformats.org/drawingml/2006/table">
            <a:tbl>
              <a:tblPr firstRow="1" firstCol="1" bandRow="1">
                <a:tableStyleId>{5C22544A-7EE6-4342-B048-85BDC9FD1C3A}</a:tableStyleId>
              </a:tblPr>
              <a:tblGrid>
                <a:gridCol w="2694948"/>
                <a:gridCol w="2829829"/>
                <a:gridCol w="2781024"/>
              </a:tblGrid>
              <a:tr h="491769">
                <a:tc>
                  <a:txBody>
                    <a:bodyPr/>
                    <a:lstStyle/>
                    <a:p>
                      <a:pPr>
                        <a:lnSpc>
                          <a:spcPct val="115000"/>
                        </a:lnSpc>
                      </a:pPr>
                      <a:endParaRPr lang="en-US" sz="1050" dirty="0">
                        <a:effectLst/>
                        <a:latin typeface="Calibri"/>
                        <a:cs typeface="Times New Roman"/>
                      </a:endParaRPr>
                    </a:p>
                  </a:txBody>
                  <a:tcPr marL="8121" marR="8121" marT="8121" marB="0" anchor="b"/>
                </a:tc>
                <a:tc gridSpan="2">
                  <a:txBody>
                    <a:bodyPr/>
                    <a:lstStyle/>
                    <a:p>
                      <a:pPr algn="ctr">
                        <a:lnSpc>
                          <a:spcPct val="115000"/>
                        </a:lnSpc>
                      </a:pPr>
                      <a:r>
                        <a:rPr lang="en-US" sz="1800" u="sng">
                          <a:effectLst/>
                        </a:rPr>
                        <a:t>Type of Data</a:t>
                      </a:r>
                      <a:endParaRPr lang="en-US" sz="1050">
                        <a:effectLst/>
                        <a:latin typeface="Calibri"/>
                        <a:cs typeface="Times New Roman"/>
                      </a:endParaRPr>
                    </a:p>
                  </a:txBody>
                  <a:tcPr marL="8121" marR="8121" marT="8121" marB="0" anchor="b"/>
                </a:tc>
                <a:tc hMerge="1">
                  <a:txBody>
                    <a:bodyPr/>
                    <a:lstStyle/>
                    <a:p>
                      <a:endParaRPr lang="en-US"/>
                    </a:p>
                  </a:txBody>
                  <a:tcPr/>
                </a:tc>
              </a:tr>
              <a:tr h="538076">
                <a:tc>
                  <a:txBody>
                    <a:bodyPr/>
                    <a:lstStyle/>
                    <a:p>
                      <a:pPr algn="ctr">
                        <a:lnSpc>
                          <a:spcPct val="115000"/>
                        </a:lnSpc>
                      </a:pPr>
                      <a:r>
                        <a:rPr lang="en-US" sz="1600" dirty="0">
                          <a:effectLst/>
                        </a:rPr>
                        <a:t>Goal</a:t>
                      </a:r>
                      <a:endParaRPr lang="en-US" sz="1050" dirty="0">
                        <a:effectLst/>
                        <a:latin typeface="Calibri"/>
                        <a:cs typeface="Times New Roman"/>
                      </a:endParaRPr>
                    </a:p>
                  </a:txBody>
                  <a:tcPr marL="8121" marR="8121" marT="8121" marB="0" anchor="b"/>
                </a:tc>
                <a:tc>
                  <a:txBody>
                    <a:bodyPr/>
                    <a:lstStyle/>
                    <a:p>
                      <a:pPr algn="ctr">
                        <a:lnSpc>
                          <a:spcPct val="115000"/>
                        </a:lnSpc>
                      </a:pPr>
                      <a:r>
                        <a:rPr lang="en-US" sz="1600" u="sng">
                          <a:effectLst/>
                        </a:rPr>
                        <a:t>Measurement (from Gaussian Population)</a:t>
                      </a:r>
                      <a:endParaRPr lang="en-US" sz="1050">
                        <a:effectLst/>
                        <a:latin typeface="Calibri"/>
                        <a:cs typeface="Times New Roman"/>
                      </a:endParaRPr>
                    </a:p>
                  </a:txBody>
                  <a:tcPr marL="8121" marR="8121" marT="8121" marB="0" anchor="b"/>
                </a:tc>
                <a:tc>
                  <a:txBody>
                    <a:bodyPr/>
                    <a:lstStyle/>
                    <a:p>
                      <a:pPr algn="ctr">
                        <a:lnSpc>
                          <a:spcPct val="115000"/>
                        </a:lnSpc>
                      </a:pPr>
                      <a:r>
                        <a:rPr lang="en-US" sz="1600" u="sng">
                          <a:effectLst/>
                        </a:rPr>
                        <a:t>Binomial (Two Possible Outcomes)</a:t>
                      </a:r>
                      <a:endParaRPr lang="en-US" sz="1050">
                        <a:effectLst/>
                        <a:latin typeface="Calibri"/>
                        <a:cs typeface="Times New Roman"/>
                      </a:endParaRPr>
                    </a:p>
                  </a:txBody>
                  <a:tcPr marL="8121" marR="8121" marT="8121" marB="0" anchor="b"/>
                </a:tc>
              </a:tr>
              <a:tr h="491769">
                <a:tc>
                  <a:txBody>
                    <a:bodyPr/>
                    <a:lstStyle/>
                    <a:p>
                      <a:pPr>
                        <a:lnSpc>
                          <a:spcPct val="115000"/>
                        </a:lnSpc>
                      </a:pPr>
                      <a:r>
                        <a:rPr lang="en-US" sz="1400" dirty="0">
                          <a:effectLst/>
                        </a:rPr>
                        <a:t>Describe one group</a:t>
                      </a:r>
                      <a:endParaRPr lang="en-US" sz="1200" dirty="0">
                        <a:effectLst/>
                        <a:latin typeface="Calibri"/>
                        <a:cs typeface="Times New Roman"/>
                      </a:endParaRPr>
                    </a:p>
                  </a:txBody>
                  <a:tcPr marL="8121" marR="8121" marT="8121" marB="0"/>
                </a:tc>
                <a:tc>
                  <a:txBody>
                    <a:bodyPr/>
                    <a:lstStyle/>
                    <a:p>
                      <a:pPr algn="ctr">
                        <a:lnSpc>
                          <a:spcPct val="115000"/>
                        </a:lnSpc>
                      </a:pPr>
                      <a:r>
                        <a:rPr lang="en-US" sz="1400" dirty="0">
                          <a:effectLst/>
                        </a:rPr>
                        <a:t>Mean, SD</a:t>
                      </a:r>
                      <a:endParaRPr lang="en-US" sz="1200" dirty="0">
                        <a:effectLst/>
                        <a:latin typeface="Calibri"/>
                        <a:cs typeface="Times New Roman"/>
                      </a:endParaRPr>
                    </a:p>
                  </a:txBody>
                  <a:tcPr marL="8121" marR="8121" marT="8121" marB="0"/>
                </a:tc>
                <a:tc>
                  <a:txBody>
                    <a:bodyPr/>
                    <a:lstStyle/>
                    <a:p>
                      <a:pPr algn="ctr">
                        <a:lnSpc>
                          <a:spcPct val="115000"/>
                        </a:lnSpc>
                      </a:pPr>
                      <a:r>
                        <a:rPr lang="en-US" sz="1400">
                          <a:effectLst/>
                        </a:rPr>
                        <a:t>Proportion</a:t>
                      </a:r>
                      <a:endParaRPr lang="en-US" sz="1200">
                        <a:effectLst/>
                        <a:latin typeface="Calibri"/>
                        <a:cs typeface="Times New Roman"/>
                      </a:endParaRPr>
                    </a:p>
                  </a:txBody>
                  <a:tcPr marL="8121" marR="8121" marT="8121" marB="0"/>
                </a:tc>
              </a:tr>
              <a:tr h="491769">
                <a:tc>
                  <a:txBody>
                    <a:bodyPr/>
                    <a:lstStyle/>
                    <a:p>
                      <a:pPr>
                        <a:lnSpc>
                          <a:spcPct val="115000"/>
                        </a:lnSpc>
                      </a:pPr>
                      <a:r>
                        <a:rPr lang="en-US" sz="1400" dirty="0">
                          <a:effectLst/>
                        </a:rPr>
                        <a:t>Compare one group to a hypothetical value</a:t>
                      </a:r>
                      <a:endParaRPr lang="en-US" sz="1200" dirty="0">
                        <a:effectLst/>
                        <a:latin typeface="Calibri"/>
                        <a:cs typeface="Times New Roman"/>
                      </a:endParaRPr>
                    </a:p>
                  </a:txBody>
                  <a:tcPr marL="8121" marR="8121" marT="8121" marB="0"/>
                </a:tc>
                <a:tc>
                  <a:txBody>
                    <a:bodyPr/>
                    <a:lstStyle/>
                    <a:p>
                      <a:pPr algn="ctr">
                        <a:lnSpc>
                          <a:spcPct val="115000"/>
                        </a:lnSpc>
                      </a:pPr>
                      <a:r>
                        <a:rPr lang="en-US" sz="1400" dirty="0">
                          <a:effectLst/>
                        </a:rPr>
                        <a:t>One-sample </a:t>
                      </a:r>
                      <a:r>
                        <a:rPr lang="en-US" sz="1400" dirty="0" err="1">
                          <a:effectLst/>
                        </a:rPr>
                        <a:t>ttest</a:t>
                      </a:r>
                      <a:endParaRPr lang="en-US" sz="1200" dirty="0">
                        <a:effectLst/>
                        <a:latin typeface="Calibri"/>
                        <a:cs typeface="Times New Roman"/>
                      </a:endParaRPr>
                    </a:p>
                  </a:txBody>
                  <a:tcPr marL="8121" marR="8121" marT="8121" marB="0"/>
                </a:tc>
                <a:tc>
                  <a:txBody>
                    <a:bodyPr/>
                    <a:lstStyle/>
                    <a:p>
                      <a:pPr algn="ctr">
                        <a:lnSpc>
                          <a:spcPct val="115000"/>
                        </a:lnSpc>
                      </a:pPr>
                      <a:r>
                        <a:rPr lang="en-US" sz="1400">
                          <a:effectLst/>
                        </a:rPr>
                        <a:t>Chi-square or Binomial test**</a:t>
                      </a:r>
                      <a:endParaRPr lang="en-US" sz="1200">
                        <a:effectLst/>
                        <a:latin typeface="Calibri"/>
                        <a:cs typeface="Times New Roman"/>
                      </a:endParaRPr>
                    </a:p>
                  </a:txBody>
                  <a:tcPr marL="8121" marR="8121" marT="8121" marB="0"/>
                </a:tc>
              </a:tr>
              <a:tr h="491769">
                <a:tc>
                  <a:txBody>
                    <a:bodyPr/>
                    <a:lstStyle/>
                    <a:p>
                      <a:pPr>
                        <a:lnSpc>
                          <a:spcPct val="115000"/>
                        </a:lnSpc>
                      </a:pPr>
                      <a:r>
                        <a:rPr lang="en-US" sz="1400" dirty="0">
                          <a:effectLst/>
                        </a:rPr>
                        <a:t>Compare two unpaired groups</a:t>
                      </a:r>
                      <a:endParaRPr lang="en-US" sz="1200" dirty="0">
                        <a:effectLst/>
                        <a:latin typeface="Calibri"/>
                        <a:cs typeface="Times New Roman"/>
                      </a:endParaRPr>
                    </a:p>
                  </a:txBody>
                  <a:tcPr marL="8121" marR="8121" marT="8121" marB="0"/>
                </a:tc>
                <a:tc>
                  <a:txBody>
                    <a:bodyPr/>
                    <a:lstStyle/>
                    <a:p>
                      <a:pPr algn="ctr">
                        <a:lnSpc>
                          <a:spcPct val="115000"/>
                        </a:lnSpc>
                      </a:pPr>
                      <a:r>
                        <a:rPr lang="en-US" sz="1400" dirty="0">
                          <a:effectLst/>
                        </a:rPr>
                        <a:t>Unpaired t test</a:t>
                      </a:r>
                      <a:endParaRPr lang="en-US" sz="1200" dirty="0">
                        <a:effectLst/>
                        <a:latin typeface="Calibri"/>
                        <a:cs typeface="Times New Roman"/>
                      </a:endParaRPr>
                    </a:p>
                  </a:txBody>
                  <a:tcPr marL="8121" marR="8121" marT="8121" marB="0"/>
                </a:tc>
                <a:tc>
                  <a:txBody>
                    <a:bodyPr/>
                    <a:lstStyle/>
                    <a:p>
                      <a:pPr algn="ctr">
                        <a:lnSpc>
                          <a:spcPct val="115000"/>
                        </a:lnSpc>
                      </a:pPr>
                      <a:r>
                        <a:rPr lang="en-US" sz="1400" dirty="0">
                          <a:effectLst/>
                        </a:rPr>
                        <a:t>Fisher's test (chi-square for large samples)</a:t>
                      </a:r>
                      <a:endParaRPr lang="en-US" sz="1200" dirty="0">
                        <a:effectLst/>
                        <a:latin typeface="Calibri"/>
                        <a:cs typeface="Times New Roman"/>
                      </a:endParaRPr>
                    </a:p>
                  </a:txBody>
                  <a:tcPr marL="8121" marR="8121" marT="8121" marB="0"/>
                </a:tc>
              </a:tr>
              <a:tr h="491769">
                <a:tc>
                  <a:txBody>
                    <a:bodyPr/>
                    <a:lstStyle/>
                    <a:p>
                      <a:pPr>
                        <a:lnSpc>
                          <a:spcPct val="115000"/>
                        </a:lnSpc>
                      </a:pPr>
                      <a:r>
                        <a:rPr lang="en-US" sz="1400" dirty="0">
                          <a:effectLst/>
                        </a:rPr>
                        <a:t>Compare two paired groups</a:t>
                      </a:r>
                      <a:endParaRPr lang="en-US" sz="1200" dirty="0">
                        <a:effectLst/>
                        <a:latin typeface="Calibri"/>
                        <a:cs typeface="Times New Roman"/>
                      </a:endParaRPr>
                    </a:p>
                  </a:txBody>
                  <a:tcPr marL="8121" marR="8121" marT="8121" marB="0"/>
                </a:tc>
                <a:tc>
                  <a:txBody>
                    <a:bodyPr/>
                    <a:lstStyle/>
                    <a:p>
                      <a:pPr algn="ctr">
                        <a:lnSpc>
                          <a:spcPct val="115000"/>
                        </a:lnSpc>
                      </a:pPr>
                      <a:r>
                        <a:rPr lang="en-US" sz="1400">
                          <a:effectLst/>
                        </a:rPr>
                        <a:t>Paired t test</a:t>
                      </a:r>
                      <a:endParaRPr lang="en-US" sz="1200">
                        <a:effectLst/>
                        <a:latin typeface="Calibri"/>
                        <a:cs typeface="Times New Roman"/>
                      </a:endParaRPr>
                    </a:p>
                  </a:txBody>
                  <a:tcPr marL="8121" marR="8121" marT="8121" marB="0"/>
                </a:tc>
                <a:tc>
                  <a:txBody>
                    <a:bodyPr/>
                    <a:lstStyle/>
                    <a:p>
                      <a:pPr algn="ctr">
                        <a:lnSpc>
                          <a:spcPct val="115000"/>
                        </a:lnSpc>
                      </a:pPr>
                      <a:r>
                        <a:rPr lang="en-US" sz="1400" dirty="0" err="1">
                          <a:effectLst/>
                        </a:rPr>
                        <a:t>McNemar's</a:t>
                      </a:r>
                      <a:r>
                        <a:rPr lang="en-US" sz="1400" dirty="0">
                          <a:effectLst/>
                        </a:rPr>
                        <a:t> test</a:t>
                      </a:r>
                      <a:endParaRPr lang="en-US" sz="1200" dirty="0">
                        <a:effectLst/>
                        <a:latin typeface="Calibri"/>
                        <a:cs typeface="Times New Roman"/>
                      </a:endParaRPr>
                    </a:p>
                  </a:txBody>
                  <a:tcPr marL="8121" marR="8121" marT="8121" marB="0"/>
                </a:tc>
              </a:tr>
              <a:tr h="491769">
                <a:tc>
                  <a:txBody>
                    <a:bodyPr/>
                    <a:lstStyle/>
                    <a:p>
                      <a:pPr>
                        <a:lnSpc>
                          <a:spcPct val="115000"/>
                        </a:lnSpc>
                      </a:pPr>
                      <a:r>
                        <a:rPr lang="en-US" sz="1400" dirty="0">
                          <a:effectLst/>
                        </a:rPr>
                        <a:t>Compare three or more unmatched groups</a:t>
                      </a:r>
                      <a:endParaRPr lang="en-US" sz="1200" dirty="0">
                        <a:effectLst/>
                        <a:latin typeface="Calibri"/>
                        <a:cs typeface="Times New Roman"/>
                      </a:endParaRPr>
                    </a:p>
                  </a:txBody>
                  <a:tcPr marL="8121" marR="8121" marT="8121" marB="0"/>
                </a:tc>
                <a:tc>
                  <a:txBody>
                    <a:bodyPr/>
                    <a:lstStyle/>
                    <a:p>
                      <a:pPr algn="ctr">
                        <a:lnSpc>
                          <a:spcPct val="115000"/>
                        </a:lnSpc>
                      </a:pPr>
                      <a:r>
                        <a:rPr lang="en-US" sz="1400">
                          <a:effectLst/>
                        </a:rPr>
                        <a:t>One-way ANOVA</a:t>
                      </a:r>
                      <a:endParaRPr lang="en-US" sz="1200">
                        <a:effectLst/>
                        <a:latin typeface="Calibri"/>
                        <a:cs typeface="Times New Roman"/>
                      </a:endParaRPr>
                    </a:p>
                  </a:txBody>
                  <a:tcPr marL="8121" marR="8121" marT="8121" marB="0"/>
                </a:tc>
                <a:tc>
                  <a:txBody>
                    <a:bodyPr/>
                    <a:lstStyle/>
                    <a:p>
                      <a:pPr algn="ctr">
                        <a:lnSpc>
                          <a:spcPct val="115000"/>
                        </a:lnSpc>
                      </a:pPr>
                      <a:r>
                        <a:rPr lang="en-US" sz="1400" dirty="0">
                          <a:effectLst/>
                        </a:rPr>
                        <a:t>Chi-square test</a:t>
                      </a:r>
                      <a:endParaRPr lang="en-US" sz="1200" dirty="0">
                        <a:effectLst/>
                        <a:latin typeface="Calibri"/>
                        <a:cs typeface="Times New Roman"/>
                      </a:endParaRPr>
                    </a:p>
                  </a:txBody>
                  <a:tcPr marL="8121" marR="8121" marT="8121" marB="0"/>
                </a:tc>
              </a:tr>
              <a:tr h="491769">
                <a:tc>
                  <a:txBody>
                    <a:bodyPr/>
                    <a:lstStyle/>
                    <a:p>
                      <a:pPr>
                        <a:lnSpc>
                          <a:spcPct val="115000"/>
                        </a:lnSpc>
                      </a:pPr>
                      <a:r>
                        <a:rPr lang="en-US" sz="1400" dirty="0">
                          <a:effectLst/>
                        </a:rPr>
                        <a:t>Compare three or more matched groups</a:t>
                      </a:r>
                      <a:endParaRPr lang="en-US" sz="1200" dirty="0">
                        <a:effectLst/>
                        <a:latin typeface="Calibri"/>
                        <a:cs typeface="Times New Roman"/>
                      </a:endParaRPr>
                    </a:p>
                  </a:txBody>
                  <a:tcPr marL="8121" marR="8121" marT="8121" marB="0"/>
                </a:tc>
                <a:tc>
                  <a:txBody>
                    <a:bodyPr/>
                    <a:lstStyle/>
                    <a:p>
                      <a:pPr algn="ctr">
                        <a:lnSpc>
                          <a:spcPct val="115000"/>
                        </a:lnSpc>
                      </a:pPr>
                      <a:r>
                        <a:rPr lang="en-US" sz="1400">
                          <a:effectLst/>
                        </a:rPr>
                        <a:t>Repeated-measures ANOVA</a:t>
                      </a:r>
                      <a:endParaRPr lang="en-US" sz="1200">
                        <a:effectLst/>
                        <a:latin typeface="Calibri"/>
                        <a:cs typeface="Times New Roman"/>
                      </a:endParaRPr>
                    </a:p>
                  </a:txBody>
                  <a:tcPr marL="8121" marR="8121" marT="8121" marB="0"/>
                </a:tc>
                <a:tc>
                  <a:txBody>
                    <a:bodyPr/>
                    <a:lstStyle/>
                    <a:p>
                      <a:pPr algn="ctr">
                        <a:lnSpc>
                          <a:spcPct val="115000"/>
                        </a:lnSpc>
                      </a:pPr>
                      <a:r>
                        <a:rPr lang="en-US" sz="1400" dirty="0">
                          <a:effectLst/>
                        </a:rPr>
                        <a:t>Cochrane Q**</a:t>
                      </a:r>
                      <a:endParaRPr lang="en-US" sz="1200" dirty="0">
                        <a:effectLst/>
                        <a:latin typeface="Calibri"/>
                        <a:cs typeface="Times New Roman"/>
                      </a:endParaRPr>
                    </a:p>
                  </a:txBody>
                  <a:tcPr marL="8121" marR="8121" marT="8121" marB="0"/>
                </a:tc>
              </a:tr>
              <a:tr h="491769">
                <a:tc>
                  <a:txBody>
                    <a:bodyPr/>
                    <a:lstStyle/>
                    <a:p>
                      <a:pPr>
                        <a:lnSpc>
                          <a:spcPct val="115000"/>
                        </a:lnSpc>
                      </a:pPr>
                      <a:r>
                        <a:rPr lang="en-US" sz="1400" dirty="0">
                          <a:effectLst/>
                        </a:rPr>
                        <a:t>Quantify association between two variables</a:t>
                      </a:r>
                      <a:endParaRPr lang="en-US" sz="1200" dirty="0">
                        <a:effectLst/>
                        <a:latin typeface="Calibri"/>
                        <a:cs typeface="Times New Roman"/>
                      </a:endParaRPr>
                    </a:p>
                  </a:txBody>
                  <a:tcPr marL="8121" marR="8121" marT="8121" marB="0"/>
                </a:tc>
                <a:tc>
                  <a:txBody>
                    <a:bodyPr/>
                    <a:lstStyle/>
                    <a:p>
                      <a:pPr algn="ctr">
                        <a:lnSpc>
                          <a:spcPct val="115000"/>
                        </a:lnSpc>
                      </a:pPr>
                      <a:r>
                        <a:rPr lang="en-US" sz="1400">
                          <a:effectLst/>
                        </a:rPr>
                        <a:t>Pearson correlation</a:t>
                      </a:r>
                      <a:endParaRPr lang="en-US" sz="1200">
                        <a:effectLst/>
                        <a:latin typeface="Calibri"/>
                        <a:cs typeface="Times New Roman"/>
                      </a:endParaRPr>
                    </a:p>
                  </a:txBody>
                  <a:tcPr marL="8121" marR="8121" marT="8121" marB="0"/>
                </a:tc>
                <a:tc>
                  <a:txBody>
                    <a:bodyPr/>
                    <a:lstStyle/>
                    <a:p>
                      <a:pPr algn="ctr">
                        <a:lnSpc>
                          <a:spcPct val="115000"/>
                        </a:lnSpc>
                      </a:pPr>
                      <a:r>
                        <a:rPr lang="en-US" sz="1400" dirty="0">
                          <a:effectLst/>
                        </a:rPr>
                        <a:t>Contingency coefficients**</a:t>
                      </a:r>
                      <a:endParaRPr lang="en-US" sz="1200" dirty="0">
                        <a:effectLst/>
                        <a:latin typeface="Calibri"/>
                        <a:cs typeface="Times New Roman"/>
                      </a:endParaRPr>
                    </a:p>
                  </a:txBody>
                  <a:tcPr marL="8121" marR="8121" marT="8121" marB="0"/>
                </a:tc>
              </a:tr>
              <a:tr h="659488">
                <a:tc>
                  <a:txBody>
                    <a:bodyPr/>
                    <a:lstStyle/>
                    <a:p>
                      <a:pPr>
                        <a:lnSpc>
                          <a:spcPct val="115000"/>
                        </a:lnSpc>
                      </a:pPr>
                      <a:r>
                        <a:rPr lang="en-US" sz="1400" dirty="0">
                          <a:effectLst/>
                        </a:rPr>
                        <a:t>Predict value from another measured variable</a:t>
                      </a:r>
                      <a:endParaRPr lang="en-US" sz="1200" dirty="0">
                        <a:effectLst/>
                        <a:latin typeface="Calibri"/>
                        <a:cs typeface="Times New Roman"/>
                      </a:endParaRPr>
                    </a:p>
                  </a:txBody>
                  <a:tcPr marL="8121" marR="8121" marT="8121" marB="0"/>
                </a:tc>
                <a:tc>
                  <a:txBody>
                    <a:bodyPr/>
                    <a:lstStyle/>
                    <a:p>
                      <a:pPr algn="ctr">
                        <a:lnSpc>
                          <a:spcPct val="115000"/>
                        </a:lnSpc>
                      </a:pPr>
                      <a:r>
                        <a:rPr lang="en-US" sz="1400">
                          <a:effectLst/>
                        </a:rPr>
                        <a:t>Simple linear regression or Nonlinear regression</a:t>
                      </a:r>
                      <a:endParaRPr lang="en-US" sz="1200">
                        <a:effectLst/>
                        <a:latin typeface="Calibri"/>
                        <a:cs typeface="Times New Roman"/>
                      </a:endParaRPr>
                    </a:p>
                  </a:txBody>
                  <a:tcPr marL="8121" marR="8121" marT="8121" marB="0"/>
                </a:tc>
                <a:tc>
                  <a:txBody>
                    <a:bodyPr/>
                    <a:lstStyle/>
                    <a:p>
                      <a:pPr algn="ctr">
                        <a:lnSpc>
                          <a:spcPct val="115000"/>
                        </a:lnSpc>
                      </a:pPr>
                      <a:r>
                        <a:rPr lang="en-US" sz="1400" dirty="0">
                          <a:effectLst/>
                        </a:rPr>
                        <a:t>Simple logistic regression*</a:t>
                      </a:r>
                      <a:endParaRPr lang="en-US" sz="1200" dirty="0">
                        <a:effectLst/>
                        <a:latin typeface="Calibri"/>
                        <a:cs typeface="Times New Roman"/>
                      </a:endParaRPr>
                    </a:p>
                  </a:txBody>
                  <a:tcPr marL="8121" marR="8121" marT="8121" marB="0"/>
                </a:tc>
              </a:tr>
              <a:tr h="659488">
                <a:tc>
                  <a:txBody>
                    <a:bodyPr/>
                    <a:lstStyle/>
                    <a:p>
                      <a:pPr>
                        <a:lnSpc>
                          <a:spcPct val="115000"/>
                        </a:lnSpc>
                      </a:pPr>
                      <a:r>
                        <a:rPr lang="en-US" sz="1200" dirty="0">
                          <a:effectLst/>
                        </a:rPr>
                        <a:t>Predict value from several measured or binomial variables</a:t>
                      </a:r>
                      <a:endParaRPr lang="en-US" sz="1200" dirty="0">
                        <a:effectLst/>
                        <a:latin typeface="Calibri"/>
                        <a:cs typeface="Times New Roman"/>
                      </a:endParaRPr>
                    </a:p>
                  </a:txBody>
                  <a:tcPr marL="8121" marR="8121" marT="8121" marB="0"/>
                </a:tc>
                <a:tc>
                  <a:txBody>
                    <a:bodyPr/>
                    <a:lstStyle/>
                    <a:p>
                      <a:pPr algn="ctr">
                        <a:lnSpc>
                          <a:spcPct val="115000"/>
                        </a:lnSpc>
                      </a:pPr>
                      <a:r>
                        <a:rPr lang="en-US" sz="1400" dirty="0">
                          <a:effectLst/>
                        </a:rPr>
                        <a:t>Multiple linear regression* or Multiple nonlinear regression**</a:t>
                      </a:r>
                      <a:endParaRPr lang="en-US" sz="1200" dirty="0">
                        <a:effectLst/>
                        <a:latin typeface="Calibri"/>
                        <a:cs typeface="Times New Roman"/>
                      </a:endParaRPr>
                    </a:p>
                  </a:txBody>
                  <a:tcPr marL="8121" marR="8121" marT="8121" marB="0"/>
                </a:tc>
                <a:tc>
                  <a:txBody>
                    <a:bodyPr/>
                    <a:lstStyle/>
                    <a:p>
                      <a:pPr algn="ctr">
                        <a:lnSpc>
                          <a:spcPct val="115000"/>
                        </a:lnSpc>
                      </a:pPr>
                      <a:r>
                        <a:rPr lang="en-US" sz="1400" dirty="0">
                          <a:effectLst/>
                        </a:rPr>
                        <a:t>Multiple logistic regression*</a:t>
                      </a:r>
                      <a:endParaRPr lang="en-US" sz="1200" dirty="0">
                        <a:effectLst/>
                        <a:latin typeface="Calibri"/>
                        <a:cs typeface="Times New Roman"/>
                      </a:endParaRPr>
                    </a:p>
                  </a:txBody>
                  <a:tcPr marL="8121" marR="8121" marT="8121" marB="0"/>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3200" dirty="0" smtClean="0"/>
              <a:t>What type of measurement scale is the data?</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23933308"/>
              </p:ext>
            </p:extLst>
          </p:nvPr>
        </p:nvGraphicFramePr>
        <p:xfrm>
          <a:off x="609600" y="1981199"/>
          <a:ext cx="8229601" cy="4608022"/>
        </p:xfrm>
        <a:graphic>
          <a:graphicData uri="http://schemas.openxmlformats.org/drawingml/2006/table">
            <a:tbl>
              <a:tblPr firstRow="1" firstCol="1" bandRow="1">
                <a:tableStyleId>{5C22544A-7EE6-4342-B048-85BDC9FD1C3A}</a:tableStyleId>
              </a:tblPr>
              <a:tblGrid>
                <a:gridCol w="2066250"/>
                <a:gridCol w="1997923"/>
                <a:gridCol w="2082714"/>
                <a:gridCol w="2082714"/>
              </a:tblGrid>
              <a:tr h="207818">
                <a:tc>
                  <a:txBody>
                    <a:bodyPr/>
                    <a:lstStyle/>
                    <a:p>
                      <a:pPr algn="ctr">
                        <a:spcAft>
                          <a:spcPts val="0"/>
                        </a:spcAft>
                      </a:pPr>
                      <a:r>
                        <a:rPr lang="en-US" sz="1600" dirty="0">
                          <a:effectLst/>
                        </a:rPr>
                        <a:t>Type</a:t>
                      </a:r>
                      <a:endParaRPr lang="en-US" sz="1400" dirty="0">
                        <a:effectLst/>
                        <a:latin typeface="Calibri"/>
                        <a:cs typeface="Times New Roman"/>
                      </a:endParaRPr>
                    </a:p>
                  </a:txBody>
                  <a:tcPr marL="68580" marR="68580" marT="0" marB="0"/>
                </a:tc>
                <a:tc>
                  <a:txBody>
                    <a:bodyPr/>
                    <a:lstStyle/>
                    <a:p>
                      <a:pPr algn="ctr">
                        <a:spcAft>
                          <a:spcPts val="0"/>
                        </a:spcAft>
                      </a:pPr>
                      <a:r>
                        <a:rPr lang="en-US" sz="1600" dirty="0">
                          <a:effectLst/>
                        </a:rPr>
                        <a:t>Category</a:t>
                      </a:r>
                      <a:endParaRPr lang="en-US" sz="1400" dirty="0">
                        <a:effectLst/>
                        <a:latin typeface="Calibri"/>
                        <a:cs typeface="Times New Roman"/>
                      </a:endParaRPr>
                    </a:p>
                  </a:txBody>
                  <a:tcPr marL="68580" marR="68580" marT="0" marB="0"/>
                </a:tc>
                <a:tc>
                  <a:txBody>
                    <a:bodyPr/>
                    <a:lstStyle/>
                    <a:p>
                      <a:pPr algn="ctr">
                        <a:spcAft>
                          <a:spcPts val="0"/>
                        </a:spcAft>
                      </a:pPr>
                      <a:r>
                        <a:rPr lang="en-US" sz="1600" dirty="0">
                          <a:effectLst/>
                        </a:rPr>
                        <a:t>Explanation</a:t>
                      </a:r>
                      <a:endParaRPr lang="en-US" sz="1400" dirty="0">
                        <a:effectLst/>
                        <a:latin typeface="Calibri"/>
                        <a:cs typeface="Times New Roman"/>
                      </a:endParaRPr>
                    </a:p>
                  </a:txBody>
                  <a:tcPr marL="68580" marR="68580" marT="0" marB="0"/>
                </a:tc>
                <a:tc>
                  <a:txBody>
                    <a:bodyPr/>
                    <a:lstStyle/>
                    <a:p>
                      <a:pPr algn="ctr">
                        <a:spcAft>
                          <a:spcPts val="0"/>
                        </a:spcAft>
                      </a:pPr>
                      <a:r>
                        <a:rPr lang="en-US" sz="1600" dirty="0">
                          <a:effectLst/>
                        </a:rPr>
                        <a:t>Example</a:t>
                      </a:r>
                      <a:endParaRPr lang="en-US" sz="1400" dirty="0">
                        <a:effectLst/>
                        <a:latin typeface="Calibri"/>
                        <a:cs typeface="Times New Roman"/>
                      </a:endParaRPr>
                    </a:p>
                  </a:txBody>
                  <a:tcPr marL="68580" marR="68580" marT="0" marB="0"/>
                </a:tc>
              </a:tr>
              <a:tr h="415636">
                <a:tc rowSpan="3">
                  <a:txBody>
                    <a:bodyPr/>
                    <a:lstStyle/>
                    <a:p>
                      <a:pPr>
                        <a:spcAft>
                          <a:spcPts val="0"/>
                        </a:spcAft>
                      </a:pPr>
                      <a:r>
                        <a:rPr lang="en-US" sz="1600" dirty="0">
                          <a:effectLst/>
                        </a:rPr>
                        <a:t>Categorical</a:t>
                      </a:r>
                      <a:endParaRPr lang="en-US" sz="1400" dirty="0">
                        <a:effectLst/>
                        <a:latin typeface="Calibri"/>
                        <a:cs typeface="Times New Roman"/>
                      </a:endParaRPr>
                    </a:p>
                  </a:txBody>
                  <a:tcPr marL="68580" marR="68580" marT="0" marB="0" anchor="ctr"/>
                </a:tc>
                <a:tc>
                  <a:txBody>
                    <a:bodyPr/>
                    <a:lstStyle/>
                    <a:p>
                      <a:pPr>
                        <a:spcAft>
                          <a:spcPts val="0"/>
                        </a:spcAft>
                      </a:pPr>
                      <a:r>
                        <a:rPr lang="en-US" sz="1600" dirty="0">
                          <a:effectLst/>
                        </a:rPr>
                        <a:t>Binary</a:t>
                      </a:r>
                      <a:endParaRPr lang="en-US" sz="1400" dirty="0">
                        <a:effectLst/>
                        <a:latin typeface="Calibri"/>
                        <a:cs typeface="Times New Roman"/>
                      </a:endParaRPr>
                    </a:p>
                  </a:txBody>
                  <a:tcPr marL="68580" marR="68580" marT="0" marB="0"/>
                </a:tc>
                <a:tc>
                  <a:txBody>
                    <a:bodyPr/>
                    <a:lstStyle/>
                    <a:p>
                      <a:pPr>
                        <a:spcAft>
                          <a:spcPts val="0"/>
                        </a:spcAft>
                      </a:pPr>
                      <a:r>
                        <a:rPr lang="en-US" sz="1200" dirty="0">
                          <a:effectLst/>
                        </a:rPr>
                        <a:t>There are only two categories</a:t>
                      </a:r>
                      <a:endParaRPr lang="en-US" sz="1100" dirty="0">
                        <a:effectLst/>
                        <a:latin typeface="Calibri"/>
                        <a:cs typeface="Times New Roman"/>
                      </a:endParaRPr>
                    </a:p>
                  </a:txBody>
                  <a:tcPr marL="68580" marR="68580" marT="0" marB="0"/>
                </a:tc>
                <a:tc>
                  <a:txBody>
                    <a:bodyPr/>
                    <a:lstStyle/>
                    <a:p>
                      <a:pPr>
                        <a:spcAft>
                          <a:spcPts val="0"/>
                        </a:spcAft>
                      </a:pPr>
                      <a:r>
                        <a:rPr lang="en-US" sz="1200">
                          <a:effectLst/>
                        </a:rPr>
                        <a:t>dead or alive; male or female</a:t>
                      </a:r>
                      <a:endParaRPr lang="en-US" sz="1100">
                        <a:effectLst/>
                        <a:latin typeface="Calibri"/>
                        <a:cs typeface="Times New Roman"/>
                      </a:endParaRPr>
                    </a:p>
                  </a:txBody>
                  <a:tcPr marL="68580" marR="68580" marT="0" marB="0"/>
                </a:tc>
              </a:tr>
              <a:tr h="831273">
                <a:tc vMerge="1">
                  <a:txBody>
                    <a:bodyPr/>
                    <a:lstStyle/>
                    <a:p>
                      <a:endParaRPr lang="en-US"/>
                    </a:p>
                  </a:txBody>
                  <a:tcPr/>
                </a:tc>
                <a:tc>
                  <a:txBody>
                    <a:bodyPr/>
                    <a:lstStyle/>
                    <a:p>
                      <a:pPr>
                        <a:spcAft>
                          <a:spcPts val="0"/>
                        </a:spcAft>
                      </a:pPr>
                      <a:r>
                        <a:rPr lang="en-US" sz="1600" dirty="0">
                          <a:effectLst/>
                        </a:rPr>
                        <a:t>Nominal</a:t>
                      </a:r>
                      <a:endParaRPr lang="en-US" sz="1400" dirty="0">
                        <a:effectLst/>
                        <a:latin typeface="Calibri"/>
                        <a:cs typeface="Times New Roman"/>
                      </a:endParaRPr>
                    </a:p>
                  </a:txBody>
                  <a:tcPr marL="68580" marR="68580" marT="0" marB="0"/>
                </a:tc>
                <a:tc>
                  <a:txBody>
                    <a:bodyPr/>
                    <a:lstStyle/>
                    <a:p>
                      <a:pPr>
                        <a:spcAft>
                          <a:spcPts val="0"/>
                        </a:spcAft>
                      </a:pPr>
                      <a:r>
                        <a:rPr lang="en-US" sz="1200">
                          <a:effectLst/>
                        </a:rPr>
                        <a:t>There are more than two categories</a:t>
                      </a:r>
                      <a:endParaRPr lang="en-US" sz="1100">
                        <a:effectLst/>
                        <a:latin typeface="Calibri"/>
                        <a:cs typeface="Times New Roman"/>
                      </a:endParaRPr>
                    </a:p>
                  </a:txBody>
                  <a:tcPr marL="68580" marR="68580" marT="0" marB="0"/>
                </a:tc>
                <a:tc>
                  <a:txBody>
                    <a:bodyPr/>
                    <a:lstStyle/>
                    <a:p>
                      <a:pPr>
                        <a:spcAft>
                          <a:spcPts val="0"/>
                        </a:spcAft>
                      </a:pPr>
                      <a:r>
                        <a:rPr lang="en-US" sz="1200">
                          <a:effectLst/>
                        </a:rPr>
                        <a:t>whether someone is an omnivore, vegetarian, vegan, or fruitarian</a:t>
                      </a:r>
                      <a:endParaRPr lang="en-US" sz="1100">
                        <a:effectLst/>
                        <a:latin typeface="Calibri"/>
                        <a:cs typeface="Times New Roman"/>
                      </a:endParaRPr>
                    </a:p>
                  </a:txBody>
                  <a:tcPr marL="68580" marR="68580" marT="0" marB="0"/>
                </a:tc>
              </a:tr>
              <a:tr h="831273">
                <a:tc vMerge="1">
                  <a:txBody>
                    <a:bodyPr/>
                    <a:lstStyle/>
                    <a:p>
                      <a:endParaRPr lang="en-US"/>
                    </a:p>
                  </a:txBody>
                  <a:tcPr/>
                </a:tc>
                <a:tc>
                  <a:txBody>
                    <a:bodyPr/>
                    <a:lstStyle/>
                    <a:p>
                      <a:pPr>
                        <a:spcAft>
                          <a:spcPts val="0"/>
                        </a:spcAft>
                      </a:pPr>
                      <a:r>
                        <a:rPr lang="en-US" sz="1600" dirty="0">
                          <a:effectLst/>
                        </a:rPr>
                        <a:t>Ordinal</a:t>
                      </a:r>
                      <a:endParaRPr lang="en-US" sz="1400" dirty="0">
                        <a:effectLst/>
                        <a:latin typeface="Calibri"/>
                        <a:cs typeface="Times New Roman"/>
                      </a:endParaRPr>
                    </a:p>
                  </a:txBody>
                  <a:tcPr marL="68580" marR="68580" marT="0" marB="0"/>
                </a:tc>
                <a:tc>
                  <a:txBody>
                    <a:bodyPr/>
                    <a:lstStyle/>
                    <a:p>
                      <a:pPr>
                        <a:spcAft>
                          <a:spcPts val="0"/>
                        </a:spcAft>
                      </a:pPr>
                      <a:r>
                        <a:rPr lang="en-US" sz="1200">
                          <a:effectLst/>
                        </a:rPr>
                        <a:t>The same as a nominal variable, but the categories have a logical order</a:t>
                      </a:r>
                      <a:endParaRPr lang="en-US" sz="1100">
                        <a:effectLst/>
                        <a:latin typeface="Calibri"/>
                        <a:cs typeface="Times New Roman"/>
                      </a:endParaRPr>
                    </a:p>
                  </a:txBody>
                  <a:tcPr marL="68580" marR="68580" marT="0" marB="0"/>
                </a:tc>
                <a:tc>
                  <a:txBody>
                    <a:bodyPr/>
                    <a:lstStyle/>
                    <a:p>
                      <a:pPr>
                        <a:spcAft>
                          <a:spcPts val="0"/>
                        </a:spcAft>
                      </a:pPr>
                      <a:r>
                        <a:rPr lang="en-US" sz="1200">
                          <a:effectLst/>
                        </a:rPr>
                        <a:t>Letter grades on an exam; scales such as none; few; some; many</a:t>
                      </a:r>
                      <a:endParaRPr lang="en-US" sz="1100">
                        <a:effectLst/>
                        <a:latin typeface="Calibri"/>
                        <a:cs typeface="Times New Roman"/>
                      </a:endParaRPr>
                    </a:p>
                  </a:txBody>
                  <a:tcPr marL="68580" marR="68580" marT="0" marB="0"/>
                </a:tc>
              </a:tr>
              <a:tr h="1039091">
                <a:tc rowSpan="2">
                  <a:txBody>
                    <a:bodyPr/>
                    <a:lstStyle/>
                    <a:p>
                      <a:pPr>
                        <a:spcAft>
                          <a:spcPts val="0"/>
                        </a:spcAft>
                      </a:pPr>
                      <a:r>
                        <a:rPr lang="en-US" sz="1600" dirty="0">
                          <a:effectLst/>
                        </a:rPr>
                        <a:t>Continuous</a:t>
                      </a:r>
                      <a:endParaRPr lang="en-US" sz="1400" dirty="0">
                        <a:effectLst/>
                        <a:latin typeface="Calibri"/>
                        <a:cs typeface="Times New Roman"/>
                      </a:endParaRPr>
                    </a:p>
                  </a:txBody>
                  <a:tcPr marL="68580" marR="68580" marT="0" marB="0" anchor="ctr"/>
                </a:tc>
                <a:tc>
                  <a:txBody>
                    <a:bodyPr/>
                    <a:lstStyle/>
                    <a:p>
                      <a:pPr>
                        <a:spcAft>
                          <a:spcPts val="0"/>
                        </a:spcAft>
                      </a:pPr>
                      <a:r>
                        <a:rPr lang="en-US" sz="1600" dirty="0">
                          <a:effectLst/>
                        </a:rPr>
                        <a:t>Interval</a:t>
                      </a:r>
                      <a:endParaRPr lang="en-US" sz="1400" dirty="0">
                        <a:effectLst/>
                        <a:latin typeface="Calibri"/>
                        <a:cs typeface="Times New Roman"/>
                      </a:endParaRPr>
                    </a:p>
                  </a:txBody>
                  <a:tcPr marL="68580" marR="68580" marT="0" marB="0"/>
                </a:tc>
                <a:tc>
                  <a:txBody>
                    <a:bodyPr/>
                    <a:lstStyle/>
                    <a:p>
                      <a:pPr>
                        <a:spcAft>
                          <a:spcPts val="0"/>
                        </a:spcAft>
                      </a:pPr>
                      <a:r>
                        <a:rPr lang="en-US" sz="1200">
                          <a:effectLst/>
                        </a:rPr>
                        <a:t>Equal intervals on the variable represent equal differences in the property being measured</a:t>
                      </a:r>
                      <a:endParaRPr lang="en-US" sz="1100">
                        <a:effectLst/>
                        <a:latin typeface="Calibri"/>
                        <a:cs typeface="Times New Roman"/>
                      </a:endParaRPr>
                    </a:p>
                  </a:txBody>
                  <a:tcPr marL="68580" marR="68580" marT="0" marB="0"/>
                </a:tc>
                <a:tc>
                  <a:txBody>
                    <a:bodyPr/>
                    <a:lstStyle/>
                    <a:p>
                      <a:pPr>
                        <a:spcAft>
                          <a:spcPts val="0"/>
                        </a:spcAft>
                      </a:pPr>
                      <a:r>
                        <a:rPr lang="en-US" sz="1200">
                          <a:effectLst/>
                        </a:rPr>
                        <a:t>the difference between 6 and 8 is equivalent to the difference between 13 and 15</a:t>
                      </a:r>
                      <a:endParaRPr lang="en-US" sz="1100">
                        <a:effectLst/>
                        <a:latin typeface="Calibri"/>
                        <a:cs typeface="Times New Roman"/>
                      </a:endParaRPr>
                    </a:p>
                  </a:txBody>
                  <a:tcPr marL="68580" marR="68580" marT="0" marB="0"/>
                </a:tc>
              </a:tr>
              <a:tr h="1246909">
                <a:tc vMerge="1">
                  <a:txBody>
                    <a:bodyPr/>
                    <a:lstStyle/>
                    <a:p>
                      <a:endParaRPr lang="en-US"/>
                    </a:p>
                  </a:txBody>
                  <a:tcPr/>
                </a:tc>
                <a:tc>
                  <a:txBody>
                    <a:bodyPr/>
                    <a:lstStyle/>
                    <a:p>
                      <a:pPr>
                        <a:spcAft>
                          <a:spcPts val="0"/>
                        </a:spcAft>
                      </a:pPr>
                      <a:r>
                        <a:rPr lang="en-US" sz="1600" dirty="0">
                          <a:effectLst/>
                        </a:rPr>
                        <a:t>Ratio</a:t>
                      </a:r>
                      <a:endParaRPr lang="en-US" sz="1400" dirty="0">
                        <a:effectLst/>
                        <a:latin typeface="Calibri"/>
                        <a:cs typeface="Times New Roman"/>
                      </a:endParaRPr>
                    </a:p>
                  </a:txBody>
                  <a:tcPr marL="68580" marR="68580" marT="0" marB="0"/>
                </a:tc>
                <a:tc>
                  <a:txBody>
                    <a:bodyPr/>
                    <a:lstStyle/>
                    <a:p>
                      <a:pPr>
                        <a:spcAft>
                          <a:spcPts val="0"/>
                        </a:spcAft>
                      </a:pPr>
                      <a:r>
                        <a:rPr lang="en-US" sz="1200">
                          <a:effectLst/>
                        </a:rPr>
                        <a:t>The same as an interval variable, but the ratios of scores on the scale must also make sense</a:t>
                      </a:r>
                      <a:endParaRPr lang="en-US" sz="1100">
                        <a:effectLst/>
                        <a:latin typeface="Calibri"/>
                        <a:cs typeface="Times New Roman"/>
                      </a:endParaRPr>
                    </a:p>
                  </a:txBody>
                  <a:tcPr marL="68580" marR="68580" marT="0" marB="0"/>
                </a:tc>
                <a:tc>
                  <a:txBody>
                    <a:bodyPr/>
                    <a:lstStyle/>
                    <a:p>
                      <a:pPr>
                        <a:spcAft>
                          <a:spcPts val="0"/>
                        </a:spcAft>
                      </a:pPr>
                      <a:r>
                        <a:rPr lang="en-US" sz="1200" dirty="0">
                          <a:effectLst/>
                        </a:rPr>
                        <a:t>a score of 16 on an anxiety scale means that the person is, in reality, twice as anxious as someone scoring 8</a:t>
                      </a:r>
                      <a:endParaRPr lang="en-US" sz="1100" dirty="0">
                        <a:effectLst/>
                        <a:latin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1168850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 Research Example</a:t>
            </a:r>
            <a:endParaRPr lang="en-US" dirty="0"/>
          </a:p>
        </p:txBody>
      </p:sp>
      <p:sp>
        <p:nvSpPr>
          <p:cNvPr id="3" name="Content Placeholder 2"/>
          <p:cNvSpPr>
            <a:spLocks noGrp="1"/>
          </p:cNvSpPr>
          <p:nvPr>
            <p:ph idx="1"/>
          </p:nvPr>
        </p:nvSpPr>
        <p:spPr/>
        <p:txBody>
          <a:bodyPr>
            <a:normAutofit/>
          </a:bodyPr>
          <a:lstStyle/>
          <a:p>
            <a:r>
              <a:rPr lang="en-US" b="1" dirty="0" smtClean="0"/>
              <a:t>Research </a:t>
            </a:r>
            <a:r>
              <a:rPr lang="en-US" b="1" dirty="0"/>
              <a:t>Question</a:t>
            </a:r>
            <a:r>
              <a:rPr lang="en-US" dirty="0"/>
              <a:t>: </a:t>
            </a:r>
            <a:r>
              <a:rPr lang="en-US" dirty="0" smtClean="0"/>
              <a:t>Is </a:t>
            </a:r>
            <a:r>
              <a:rPr lang="en-US" dirty="0"/>
              <a:t>there a difference in the abundance and diversity of fish close to shore and further from shore at </a:t>
            </a:r>
            <a:r>
              <a:rPr lang="en-US" dirty="0" err="1"/>
              <a:t>Kahalu’u</a:t>
            </a:r>
            <a:r>
              <a:rPr lang="en-US" dirty="0"/>
              <a:t> Bay?</a:t>
            </a:r>
          </a:p>
          <a:p>
            <a:endParaRPr lang="en-US" dirty="0" smtClean="0"/>
          </a:p>
          <a:p>
            <a:r>
              <a:rPr lang="en-US" b="1" dirty="0" smtClean="0"/>
              <a:t>Hypothesis</a:t>
            </a:r>
            <a:r>
              <a:rPr lang="en-US" dirty="0" smtClean="0"/>
              <a:t>: We </a:t>
            </a:r>
            <a:r>
              <a:rPr lang="en-US" dirty="0"/>
              <a:t>think there will be more fish species in the water farther from shore because there is less human activity and more coral, providing a greater food source</a:t>
            </a:r>
            <a:r>
              <a:rPr lang="en-US" dirty="0" smtClean="0"/>
              <a:t>.</a:t>
            </a:r>
            <a:endParaRPr lang="en-US" dirty="0"/>
          </a:p>
        </p:txBody>
      </p:sp>
    </p:spTree>
    <p:extLst>
      <p:ext uri="{BB962C8B-B14F-4D97-AF65-F5344CB8AC3E}">
        <p14:creationId xmlns:p14="http://schemas.microsoft.com/office/powerpoint/2010/main" xmlns="" val="18779827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Resources for Deciding Which Statistical Analysis to Use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Tables</a:t>
            </a:r>
          </a:p>
          <a:p>
            <a:pPr lvl="1"/>
            <a:r>
              <a:rPr lang="en-US" dirty="0"/>
              <a:t>“Review Of Available Statistical Tests” </a:t>
            </a:r>
            <a:r>
              <a:rPr lang="en-US" u="sng" dirty="0">
                <a:hlinkClick r:id="rId3"/>
              </a:rPr>
              <a:t>http://www.graphpad.com/support/faqid/1790</a:t>
            </a:r>
            <a:r>
              <a:rPr lang="en-US" u="sng" dirty="0" smtClean="0">
                <a:hlinkClick r:id="rId3"/>
              </a:rPr>
              <a:t>/</a:t>
            </a:r>
            <a:endParaRPr lang="en-US" u="sng" dirty="0" smtClean="0"/>
          </a:p>
          <a:p>
            <a:pPr lvl="1"/>
            <a:r>
              <a:rPr lang="en-US" dirty="0"/>
              <a:t>UCLA </a:t>
            </a:r>
            <a:r>
              <a:rPr lang="en-US" dirty="0" err="1"/>
              <a:t>Stata</a:t>
            </a:r>
            <a:r>
              <a:rPr lang="en-US" dirty="0"/>
              <a:t>: What statistical test should I use? </a:t>
            </a:r>
            <a:r>
              <a:rPr lang="en-US" u="sng" dirty="0" smtClean="0">
                <a:hlinkClick r:id="rId4"/>
              </a:rPr>
              <a:t>http</a:t>
            </a:r>
            <a:r>
              <a:rPr lang="en-US" u="sng" dirty="0">
                <a:hlinkClick r:id="rId4"/>
              </a:rPr>
              <a:t>://www.ats.ucla.edu/STAT/stata/whatstat/default.htm</a:t>
            </a:r>
            <a:endParaRPr lang="en-US" dirty="0" smtClean="0"/>
          </a:p>
          <a:p>
            <a:endParaRPr lang="en-US" dirty="0" smtClean="0"/>
          </a:p>
          <a:p>
            <a:r>
              <a:rPr lang="en-US" dirty="0" smtClean="0"/>
              <a:t>Decision Trees</a:t>
            </a:r>
          </a:p>
          <a:p>
            <a:pPr lvl="1"/>
            <a:r>
              <a:rPr lang="en-US" dirty="0"/>
              <a:t>The Decision Tree for </a:t>
            </a:r>
            <a:r>
              <a:rPr lang="en-US" dirty="0" smtClean="0"/>
              <a:t>Statistics: </a:t>
            </a:r>
            <a:r>
              <a:rPr lang="en-US" u="sng" dirty="0">
                <a:hlinkClick r:id="rId5"/>
              </a:rPr>
              <a:t>http://</a:t>
            </a:r>
            <a:r>
              <a:rPr lang="en-US" u="sng" dirty="0" smtClean="0">
                <a:hlinkClick r:id="rId5"/>
              </a:rPr>
              <a:t>www.microsiris.com/Statistical%20Decision%20Tree/default.htm</a:t>
            </a:r>
            <a:endParaRPr lang="en-US" u="sng" dirty="0" smtClean="0"/>
          </a:p>
          <a:p>
            <a:pPr lvl="1"/>
            <a:r>
              <a:rPr lang="en-US" dirty="0"/>
              <a:t>Social Research Methods Selecting Statistics Decision </a:t>
            </a:r>
            <a:r>
              <a:rPr lang="en-US" dirty="0" smtClean="0"/>
              <a:t>Tree: </a:t>
            </a:r>
            <a:r>
              <a:rPr lang="en-US" u="sng" dirty="0">
                <a:hlinkClick r:id="rId6"/>
              </a:rPr>
              <a:t>http://</a:t>
            </a:r>
            <a:r>
              <a:rPr lang="en-US" u="sng" dirty="0" smtClean="0">
                <a:hlinkClick r:id="rId6"/>
              </a:rPr>
              <a:t>www.socialresearchmethods.net/selstat/ssstart.htm</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t="13000" b="31000"/>
          <a:stretch>
            <a:fillRect/>
          </a:stretch>
        </p:blipFill>
        <p:spPr bwMode="auto">
          <a:xfrm>
            <a:off x="0" y="304800"/>
            <a:ext cx="9144000" cy="32004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t="14000" b="49000"/>
          <a:stretch>
            <a:fillRect/>
          </a:stretch>
        </p:blipFill>
        <p:spPr bwMode="auto">
          <a:xfrm>
            <a:off x="0" y="4114800"/>
            <a:ext cx="9144000" cy="2114550"/>
          </a:xfrm>
          <a:prstGeom prst="rect">
            <a:avLst/>
          </a:prstGeom>
          <a:noFill/>
          <a:ln w="9525">
            <a:noFill/>
            <a:miter lim="800000"/>
            <a:headEnd/>
            <a:tailEnd/>
          </a:ln>
        </p:spPr>
      </p:pic>
      <p:sp>
        <p:nvSpPr>
          <p:cNvPr id="6" name="Down Arrow 5"/>
          <p:cNvSpPr/>
          <p:nvPr/>
        </p:nvSpPr>
        <p:spPr>
          <a:xfrm>
            <a:off x="4343400" y="3505200"/>
            <a:ext cx="533400" cy="6858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6412468"/>
            <a:ext cx="9144000" cy="369332"/>
          </a:xfrm>
          <a:prstGeom prst="rect">
            <a:avLst/>
          </a:prstGeom>
          <a:noFill/>
        </p:spPr>
        <p:txBody>
          <a:bodyPr wrap="square" rtlCol="0">
            <a:spAutoFit/>
          </a:bodyPr>
          <a:lstStyle/>
          <a:p>
            <a:r>
              <a:rPr lang="en-US" dirty="0" smtClean="0">
                <a:hlinkClick r:id="rId5"/>
              </a:rPr>
              <a:t>http://www.microsiris.com/Statistical%20Decision%20Tree/default.htm</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Purpose of the Workshop</a:t>
            </a:r>
            <a:endParaRPr lang="en-US" dirty="0"/>
          </a:p>
        </p:txBody>
      </p:sp>
      <p:sp>
        <p:nvSpPr>
          <p:cNvPr id="3" name="Content Placeholder 2"/>
          <p:cNvSpPr>
            <a:spLocks noGrp="1"/>
          </p:cNvSpPr>
          <p:nvPr>
            <p:ph idx="1"/>
          </p:nvPr>
        </p:nvSpPr>
        <p:spPr/>
        <p:txBody>
          <a:bodyPr/>
          <a:lstStyle/>
          <a:p>
            <a:r>
              <a:rPr lang="en-US" i="1" dirty="0" smtClean="0"/>
              <a:t>“Science isn’t show and tell. It’s a test or an experiment where you get repeatable, </a:t>
            </a:r>
            <a:r>
              <a:rPr lang="en-US" i="1" dirty="0" err="1" smtClean="0"/>
              <a:t>demonstratable</a:t>
            </a:r>
            <a:r>
              <a:rPr lang="en-US" i="1" dirty="0" smtClean="0"/>
              <a:t> results.”</a:t>
            </a:r>
          </a:p>
          <a:p>
            <a:endParaRPr lang="en-US" i="1" dirty="0" smtClean="0"/>
          </a:p>
          <a:p>
            <a:r>
              <a:rPr lang="en-US" i="1" dirty="0" smtClean="0"/>
              <a:t>“How do we determine if the results are statistically significant?”</a:t>
            </a:r>
            <a:endParaRPr lang="en-US" i="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31250" t="14000" r="32500" b="36000"/>
          <a:stretch>
            <a:fillRect/>
          </a:stretch>
        </p:blipFill>
        <p:spPr bwMode="auto">
          <a:xfrm>
            <a:off x="1371600" y="609600"/>
            <a:ext cx="6364217" cy="54864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Statistics Calculators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noAutofit/>
          </a:bodyPr>
          <a:lstStyle/>
          <a:p>
            <a:r>
              <a:rPr lang="en-US" sz="2800" dirty="0" smtClean="0"/>
              <a:t>Example of Testing Statistical Significance of Student Research Findings with Statistics Calculators</a:t>
            </a:r>
            <a:endParaRPr lang="en-US" sz="2800" dirty="0"/>
          </a:p>
        </p:txBody>
      </p:sp>
      <p:sp>
        <p:nvSpPr>
          <p:cNvPr id="3" name="Content Placeholder 2"/>
          <p:cNvSpPr>
            <a:spLocks noGrp="1"/>
          </p:cNvSpPr>
          <p:nvPr>
            <p:ph idx="1"/>
          </p:nvPr>
        </p:nvSpPr>
        <p:spPr>
          <a:xfrm>
            <a:off x="457200" y="2249424"/>
            <a:ext cx="8382000" cy="2322576"/>
          </a:xfrm>
        </p:spPr>
        <p:txBody>
          <a:bodyPr>
            <a:normAutofit/>
          </a:bodyPr>
          <a:lstStyle/>
          <a:p>
            <a:r>
              <a:rPr lang="en-US" sz="2400" b="1" dirty="0"/>
              <a:t>Conclusion</a:t>
            </a:r>
            <a:r>
              <a:rPr lang="en-US" sz="2400" dirty="0" smtClean="0"/>
              <a:t>: Our </a:t>
            </a:r>
            <a:r>
              <a:rPr lang="en-US" sz="2400" dirty="0"/>
              <a:t>hypothesis regarding the total number of fish observed in waters farther from shore versus closer to shore was supported because 54.2% of all fish surveyed were found in waters further from shore.</a:t>
            </a:r>
          </a:p>
          <a:p>
            <a:endParaRPr lang="en-US" dirty="0"/>
          </a:p>
        </p:txBody>
      </p:sp>
      <p:pic>
        <p:nvPicPr>
          <p:cNvPr id="4" name="Picture 3"/>
          <p:cNvPicPr/>
          <p:nvPr/>
        </p:nvPicPr>
        <p:blipFill>
          <a:blip r:embed="rId2" cstate="print"/>
          <a:srcRect l="27013" t="31519" r="22905" b="22922"/>
          <a:stretch>
            <a:fillRect/>
          </a:stretch>
        </p:blipFill>
        <p:spPr bwMode="auto">
          <a:xfrm>
            <a:off x="685799" y="3810000"/>
            <a:ext cx="4572000" cy="2651760"/>
          </a:xfrm>
          <a:prstGeom prst="rect">
            <a:avLst/>
          </a:prstGeom>
          <a:noFill/>
          <a:ln w="9525">
            <a:noFill/>
            <a:miter lim="800000"/>
            <a:headEnd/>
            <a:tailEnd/>
          </a:ln>
        </p:spPr>
      </p:pic>
      <p:sp>
        <p:nvSpPr>
          <p:cNvPr id="5" name="TextBox 4"/>
          <p:cNvSpPr txBox="1"/>
          <p:nvPr/>
        </p:nvSpPr>
        <p:spPr>
          <a:xfrm>
            <a:off x="5486400" y="4343400"/>
            <a:ext cx="3276600" cy="1631216"/>
          </a:xfrm>
          <a:prstGeom prst="rect">
            <a:avLst/>
          </a:prstGeom>
          <a:noFill/>
        </p:spPr>
        <p:txBody>
          <a:bodyPr wrap="square" rtlCol="0">
            <a:spAutoFit/>
          </a:bodyPr>
          <a:lstStyle/>
          <a:p>
            <a:r>
              <a:rPr lang="en-US" sz="2000" i="1" dirty="0" smtClean="0"/>
              <a:t>Even though the students found a higher percentage to support their hypotheses, are the results statistically significant?</a:t>
            </a:r>
            <a:endParaRPr lang="en-US" sz="2000" i="1" dirty="0"/>
          </a:p>
        </p:txBody>
      </p:sp>
    </p:spTree>
    <p:extLst>
      <p:ext uri="{BB962C8B-B14F-4D97-AF65-F5344CB8AC3E}">
        <p14:creationId xmlns:p14="http://schemas.microsoft.com/office/powerpoint/2010/main" xmlns="" val="26933088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err="1" smtClean="0"/>
              <a:t>ABCalc</a:t>
            </a:r>
            <a:endParaRPr lang="en-US" dirty="0"/>
          </a:p>
        </p:txBody>
      </p:sp>
      <p:pic>
        <p:nvPicPr>
          <p:cNvPr id="4" name="Content Placeholder 3"/>
          <p:cNvPicPr>
            <a:picLocks noGrp="1"/>
          </p:cNvPicPr>
          <p:nvPr>
            <p:ph idx="1"/>
          </p:nvPr>
        </p:nvPicPr>
        <p:blipFill>
          <a:blip r:embed="rId3" cstate="print"/>
          <a:srcRect t="6590" r="2682" b="8883"/>
          <a:stretch>
            <a:fillRect/>
          </a:stretch>
        </p:blipFill>
        <p:spPr bwMode="auto">
          <a:xfrm>
            <a:off x="589016" y="1981200"/>
            <a:ext cx="7965968" cy="4592638"/>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Were the students results statistically significant?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It’s important to emphasize the learning opportunities to teach the scientific method when students find non-significant </a:t>
            </a:r>
            <a:r>
              <a:rPr lang="en-US" dirty="0" smtClean="0"/>
              <a:t>results. </a:t>
            </a:r>
          </a:p>
          <a:p>
            <a:r>
              <a:rPr lang="en-US" dirty="0"/>
              <a:t>Technically, </a:t>
            </a:r>
            <a:r>
              <a:rPr lang="en-US" dirty="0" smtClean="0"/>
              <a:t>the hypothesis and conclusions </a:t>
            </a:r>
            <a:r>
              <a:rPr lang="en-US" dirty="0"/>
              <a:t>aren’t wrong, you just failed to reject the null</a:t>
            </a:r>
            <a:r>
              <a:rPr lang="en-US" dirty="0" smtClean="0"/>
              <a:t>.</a:t>
            </a:r>
          </a:p>
          <a:p>
            <a:r>
              <a:rPr lang="en-US" dirty="0" smtClean="0"/>
              <a:t>Time </a:t>
            </a:r>
            <a:r>
              <a:rPr lang="en-US" dirty="0"/>
              <a:t>to go through the different stages of the research project and figure out what can be done differently. </a:t>
            </a:r>
            <a:endParaRPr lang="en-US" dirty="0" smtClean="0"/>
          </a:p>
          <a:p>
            <a:r>
              <a:rPr lang="en-US" dirty="0" smtClean="0"/>
              <a:t>This </a:t>
            </a:r>
            <a:r>
              <a:rPr lang="en-US" dirty="0"/>
              <a:t>is how scientific advances </a:t>
            </a:r>
            <a:r>
              <a:rPr lang="en-US" dirty="0" smtClean="0"/>
              <a:t>progress and represents </a:t>
            </a:r>
            <a:r>
              <a:rPr lang="en-US" dirty="0"/>
              <a:t>the circular nature of the scientific method and research process.</a:t>
            </a:r>
          </a:p>
        </p:txBody>
      </p:sp>
    </p:spTree>
    <p:extLst>
      <p:ext uri="{BB962C8B-B14F-4D97-AF65-F5344CB8AC3E}">
        <p14:creationId xmlns:p14="http://schemas.microsoft.com/office/powerpoint/2010/main" xmlns="" val="1420870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Autofit/>
          </a:bodyPr>
          <a:lstStyle/>
          <a:p>
            <a:r>
              <a:rPr lang="en-US" sz="2800" dirty="0" smtClean="0"/>
              <a:t>For each </a:t>
            </a:r>
            <a:r>
              <a:rPr lang="en-US" sz="2800" dirty="0"/>
              <a:t>stage of the research </a:t>
            </a:r>
            <a:r>
              <a:rPr lang="en-US" sz="2800" dirty="0" smtClean="0"/>
              <a:t>process, how can the research </a:t>
            </a:r>
            <a:r>
              <a:rPr lang="en-US" sz="2800" dirty="0"/>
              <a:t>study can be improved or altered to investigate </a:t>
            </a:r>
            <a:r>
              <a:rPr lang="en-US" sz="2800" dirty="0" smtClean="0"/>
              <a:t>your question</a:t>
            </a:r>
            <a:r>
              <a:rPr lang="en-US" sz="2800" dirty="0"/>
              <a:t>.</a:t>
            </a:r>
          </a:p>
        </p:txBody>
      </p:sp>
      <p:sp>
        <p:nvSpPr>
          <p:cNvPr id="3" name="Content Placeholder 2"/>
          <p:cNvSpPr>
            <a:spLocks noGrp="1"/>
          </p:cNvSpPr>
          <p:nvPr>
            <p:ph idx="1"/>
          </p:nvPr>
        </p:nvSpPr>
        <p:spPr/>
        <p:txBody>
          <a:bodyPr>
            <a:normAutofit fontScale="77500" lnSpcReduction="20000"/>
          </a:bodyPr>
          <a:lstStyle/>
          <a:p>
            <a:pPr marL="624078" indent="-514350">
              <a:buFont typeface="+mj-lt"/>
              <a:buAutoNum type="arabicPeriod"/>
            </a:pPr>
            <a:r>
              <a:rPr lang="en-US" dirty="0" smtClean="0"/>
              <a:t>While </a:t>
            </a:r>
            <a:r>
              <a:rPr lang="en-US" dirty="0"/>
              <a:t>examining the findings, are there any further analyses that can be done</a:t>
            </a:r>
            <a:r>
              <a:rPr lang="en-US" dirty="0" smtClean="0"/>
              <a:t>?</a:t>
            </a:r>
          </a:p>
          <a:p>
            <a:pPr marL="624078" indent="-514350">
              <a:buFont typeface="+mj-lt"/>
              <a:buAutoNum type="arabicPeriod"/>
            </a:pPr>
            <a:r>
              <a:rPr lang="en-US" dirty="0" smtClean="0"/>
              <a:t>What </a:t>
            </a:r>
            <a:r>
              <a:rPr lang="en-US" dirty="0"/>
              <a:t>new theories or observations can be made from the </a:t>
            </a:r>
            <a:r>
              <a:rPr lang="en-US" dirty="0" smtClean="0"/>
              <a:t>findings</a:t>
            </a:r>
            <a:r>
              <a:rPr lang="en-US" dirty="0"/>
              <a:t>?</a:t>
            </a:r>
          </a:p>
          <a:p>
            <a:pPr marL="624078" indent="-514350">
              <a:buFont typeface="+mj-lt"/>
              <a:buAutoNum type="arabicPeriod"/>
            </a:pPr>
            <a:r>
              <a:rPr lang="en-US" dirty="0" smtClean="0"/>
              <a:t>How </a:t>
            </a:r>
            <a:r>
              <a:rPr lang="en-US" dirty="0"/>
              <a:t>might </a:t>
            </a:r>
            <a:r>
              <a:rPr lang="en-US" dirty="0" smtClean="0"/>
              <a:t>the research question be </a:t>
            </a:r>
            <a:r>
              <a:rPr lang="en-US" dirty="0"/>
              <a:t>revised </a:t>
            </a:r>
            <a:r>
              <a:rPr lang="en-US" dirty="0" smtClean="0"/>
              <a:t>or altered for </a:t>
            </a:r>
            <a:r>
              <a:rPr lang="en-US" dirty="0"/>
              <a:t>a follow-up study?</a:t>
            </a:r>
          </a:p>
          <a:p>
            <a:pPr marL="624078" indent="-514350">
              <a:buFont typeface="+mj-lt"/>
              <a:buAutoNum type="arabicPeriod"/>
            </a:pPr>
            <a:r>
              <a:rPr lang="en-US" dirty="0" smtClean="0"/>
              <a:t>Can more </a:t>
            </a:r>
            <a:r>
              <a:rPr lang="en-US" dirty="0"/>
              <a:t>information </a:t>
            </a:r>
            <a:r>
              <a:rPr lang="en-US" dirty="0" smtClean="0"/>
              <a:t>be gathered on </a:t>
            </a:r>
            <a:r>
              <a:rPr lang="en-US" dirty="0"/>
              <a:t>the topic? Were there variables that were unaccounted for in the original </a:t>
            </a:r>
            <a:r>
              <a:rPr lang="en-US" dirty="0" smtClean="0"/>
              <a:t>study?</a:t>
            </a:r>
            <a:endParaRPr lang="en-US" dirty="0"/>
          </a:p>
          <a:p>
            <a:pPr marL="624078" indent="-514350">
              <a:buFont typeface="+mj-lt"/>
              <a:buAutoNum type="arabicPeriod"/>
            </a:pPr>
            <a:r>
              <a:rPr lang="en-US" dirty="0" smtClean="0"/>
              <a:t>What </a:t>
            </a:r>
            <a:r>
              <a:rPr lang="en-US" dirty="0"/>
              <a:t>new or different hypotheses could be made in a follow-up study?</a:t>
            </a:r>
          </a:p>
          <a:p>
            <a:pPr marL="624078" indent="-514350">
              <a:buFont typeface="+mj-lt"/>
              <a:buAutoNum type="arabicPeriod"/>
            </a:pPr>
            <a:r>
              <a:rPr lang="en-US" dirty="0" smtClean="0"/>
              <a:t>How </a:t>
            </a:r>
            <a:r>
              <a:rPr lang="en-US" dirty="0"/>
              <a:t>might the </a:t>
            </a:r>
            <a:r>
              <a:rPr lang="en-US" dirty="0" smtClean="0"/>
              <a:t>methods </a:t>
            </a:r>
            <a:r>
              <a:rPr lang="en-US" dirty="0"/>
              <a:t>and procedures </a:t>
            </a:r>
            <a:r>
              <a:rPr lang="en-US" dirty="0" smtClean="0"/>
              <a:t>be revised? </a:t>
            </a:r>
            <a:endParaRPr lang="en-US" dirty="0"/>
          </a:p>
          <a:p>
            <a:pPr marL="624078" indent="-514350">
              <a:buFont typeface="+mj-lt"/>
              <a:buAutoNum type="arabicPeriod"/>
            </a:pPr>
            <a:r>
              <a:rPr lang="en-US" dirty="0" smtClean="0"/>
              <a:t>Were </a:t>
            </a:r>
            <a:r>
              <a:rPr lang="en-US" dirty="0"/>
              <a:t>the data collection needs sufficient to answer the research question</a:t>
            </a:r>
            <a:r>
              <a:rPr lang="en-US" dirty="0" smtClean="0"/>
              <a:t>?</a:t>
            </a:r>
            <a:endParaRPr lang="en-US" dirty="0"/>
          </a:p>
        </p:txBody>
      </p:sp>
    </p:spTree>
    <p:extLst>
      <p:ext uri="{BB962C8B-B14F-4D97-AF65-F5344CB8AC3E}">
        <p14:creationId xmlns:p14="http://schemas.microsoft.com/office/powerpoint/2010/main" xmlns="" val="3600591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t="13000" b="6000"/>
          <a:stretch>
            <a:fillRect/>
          </a:stretch>
        </p:blipFill>
        <p:spPr bwMode="auto">
          <a:xfrm>
            <a:off x="0" y="857250"/>
            <a:ext cx="9144000" cy="4629150"/>
          </a:xfrm>
          <a:prstGeom prst="rect">
            <a:avLst/>
          </a:prstGeom>
          <a:noFill/>
          <a:ln w="9525">
            <a:noFill/>
            <a:miter lim="800000"/>
            <a:headEnd/>
            <a:tailEnd/>
          </a:ln>
        </p:spPr>
      </p:pic>
      <p:sp>
        <p:nvSpPr>
          <p:cNvPr id="3" name="TextBox 2"/>
          <p:cNvSpPr txBox="1"/>
          <p:nvPr/>
        </p:nvSpPr>
        <p:spPr>
          <a:xfrm>
            <a:off x="152400" y="5791200"/>
            <a:ext cx="8839200" cy="646331"/>
          </a:xfrm>
          <a:prstGeom prst="rect">
            <a:avLst/>
          </a:prstGeom>
          <a:noFill/>
        </p:spPr>
        <p:txBody>
          <a:bodyPr wrap="square" rtlCol="0">
            <a:spAutoFit/>
          </a:bodyPr>
          <a:lstStyle/>
          <a:p>
            <a:r>
              <a:rPr lang="en-US" dirty="0" smtClean="0"/>
              <a:t>Open Source Epidemiologic Statistics for Public Health: </a:t>
            </a:r>
            <a:r>
              <a:rPr lang="en-US" dirty="0" smtClean="0">
                <a:hlinkClick r:id="rId4"/>
              </a:rPr>
              <a:t>http://www.openepi.com/OE2.3/Menu/OpenEpiMenu.htm</a:t>
            </a:r>
            <a:r>
              <a:rPr lang="en-US" dirty="0" smtClean="0"/>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l="18125" t="12000" r="1250" b="10000"/>
          <a:stretch>
            <a:fillRect/>
          </a:stretch>
        </p:blipFill>
        <p:spPr bwMode="auto">
          <a:xfrm>
            <a:off x="0" y="-5"/>
            <a:ext cx="7315200" cy="4423152"/>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l="26250" t="22000" r="25625" b="24000"/>
          <a:stretch>
            <a:fillRect/>
          </a:stretch>
        </p:blipFill>
        <p:spPr bwMode="auto">
          <a:xfrm>
            <a:off x="76200" y="3972301"/>
            <a:ext cx="4114800" cy="2885699"/>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l="18125" t="17000" r="19375" b="5000"/>
          <a:stretch>
            <a:fillRect/>
          </a:stretch>
        </p:blipFill>
        <p:spPr bwMode="auto">
          <a:xfrm>
            <a:off x="5087824" y="3855720"/>
            <a:ext cx="3751376" cy="2926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Have We Learned in This Workshop?</a:t>
            </a:r>
            <a:endParaRPr lang="en-US" dirty="0"/>
          </a:p>
        </p:txBody>
      </p:sp>
      <p:sp>
        <p:nvSpPr>
          <p:cNvPr id="3" name="Content Placeholder 2"/>
          <p:cNvSpPr>
            <a:spLocks noGrp="1"/>
          </p:cNvSpPr>
          <p:nvPr>
            <p:ph idx="1"/>
          </p:nvPr>
        </p:nvSpPr>
        <p:spPr/>
        <p:txBody>
          <a:bodyPr>
            <a:normAutofit lnSpcReduction="10000"/>
          </a:bodyPr>
          <a:lstStyle/>
          <a:p>
            <a:r>
              <a:rPr lang="en-US" dirty="0" smtClean="0"/>
              <a:t>Foundational concepts in statistics</a:t>
            </a:r>
          </a:p>
          <a:p>
            <a:endParaRPr lang="en-US" dirty="0" smtClean="0"/>
          </a:p>
          <a:p>
            <a:r>
              <a:rPr lang="en-US" dirty="0" smtClean="0"/>
              <a:t>Statistics is closely associated with all stages of the research process</a:t>
            </a:r>
          </a:p>
          <a:p>
            <a:endParaRPr lang="en-US" dirty="0" smtClean="0"/>
          </a:p>
          <a:p>
            <a:r>
              <a:rPr lang="en-US" dirty="0" smtClean="0"/>
              <a:t>How to decide what statistical analysis to use based on the research question and design</a:t>
            </a:r>
          </a:p>
          <a:p>
            <a:endParaRPr lang="en-US" dirty="0" smtClean="0"/>
          </a:p>
          <a:p>
            <a:r>
              <a:rPr lang="en-US" dirty="0" smtClean="0"/>
              <a:t>Some resources to determine whether findings from research are statistically significant.</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Resources and References</a:t>
            </a:r>
            <a:endParaRPr lang="en-US" dirty="0"/>
          </a:p>
        </p:txBody>
      </p:sp>
      <p:sp>
        <p:nvSpPr>
          <p:cNvPr id="3" name="Text Placeholder 2"/>
          <p:cNvSpPr>
            <a:spLocks noGrp="1"/>
          </p:cNvSpPr>
          <p:nvPr>
            <p:ph type="body" idx="1"/>
          </p:nvPr>
        </p:nvSpPr>
        <p:spPr>
          <a:xfrm>
            <a:off x="722313" y="3367088"/>
            <a:ext cx="7772400" cy="2957512"/>
          </a:xfrm>
        </p:spPr>
        <p:txBody>
          <a:bodyPr>
            <a:normAutofit/>
          </a:bodyPr>
          <a:lstStyle/>
          <a:p>
            <a:pPr marL="502920" indent="-457200">
              <a:buFont typeface="+mj-lt"/>
              <a:buAutoNum type="alphaUcPeriod"/>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A. Goals of the Workshop</a:t>
            </a:r>
            <a:endParaRPr lang="en-US" dirty="0"/>
          </a:p>
        </p:txBody>
      </p:sp>
      <p:sp>
        <p:nvSpPr>
          <p:cNvPr id="3" name="Content Placeholder 2"/>
          <p:cNvSpPr>
            <a:spLocks noGrp="1"/>
          </p:cNvSpPr>
          <p:nvPr>
            <p:ph idx="1"/>
          </p:nvPr>
        </p:nvSpPr>
        <p:spPr>
          <a:xfrm>
            <a:off x="457200" y="1600200"/>
            <a:ext cx="8229600" cy="4974336"/>
          </a:xfrm>
        </p:spPr>
        <p:txBody>
          <a:bodyPr>
            <a:noAutofit/>
          </a:bodyPr>
          <a:lstStyle/>
          <a:p>
            <a:r>
              <a:rPr lang="en-US" sz="2200" dirty="0" smtClean="0"/>
              <a:t>Learn basic concepts in statistics that are important to the research process.</a:t>
            </a:r>
          </a:p>
          <a:p>
            <a:endParaRPr lang="en-US" sz="2200" dirty="0" smtClean="0"/>
          </a:p>
          <a:p>
            <a:r>
              <a:rPr lang="en-US" sz="2200" dirty="0" smtClean="0"/>
              <a:t>Learn how statistics are applied throughout the stages of the scientific research method.</a:t>
            </a:r>
          </a:p>
          <a:p>
            <a:endParaRPr lang="en-US" sz="2200" dirty="0" smtClean="0"/>
          </a:p>
          <a:p>
            <a:r>
              <a:rPr lang="en-US" sz="2200" dirty="0" smtClean="0"/>
              <a:t>Provide hands-on examples of doing statistics to learn statistical concepts.</a:t>
            </a:r>
          </a:p>
          <a:p>
            <a:endParaRPr lang="en-US" sz="2200" dirty="0" smtClean="0"/>
          </a:p>
          <a:p>
            <a:r>
              <a:rPr lang="en-US" sz="2200" dirty="0" smtClean="0"/>
              <a:t>Determine what statistical analysis to use based on the research design.</a:t>
            </a:r>
          </a:p>
          <a:p>
            <a:endParaRPr lang="en-US" sz="2200" dirty="0" smtClean="0"/>
          </a:p>
          <a:p>
            <a:r>
              <a:rPr lang="en-US" sz="2200" dirty="0" smtClean="0"/>
              <a:t>Apply statistical analyses to examples of HI-MOES student research projects.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Recommended Introductory Book on Statistics</a:t>
            </a:r>
            <a:endParaRPr lang="en-US" dirty="0"/>
          </a:p>
        </p:txBody>
      </p:sp>
      <p:sp>
        <p:nvSpPr>
          <p:cNvPr id="5" name="Text Placeholder 4"/>
          <p:cNvSpPr>
            <a:spLocks noGrp="1"/>
          </p:cNvSpPr>
          <p:nvPr>
            <p:ph type="body" idx="1"/>
          </p:nvPr>
        </p:nvSpPr>
        <p:spPr>
          <a:xfrm>
            <a:off x="381000" y="2244970"/>
            <a:ext cx="7772400" cy="726830"/>
          </a:xfrm>
        </p:spPr>
        <p:txBody>
          <a:bodyPr/>
          <a:lstStyle/>
          <a:p>
            <a:r>
              <a:rPr lang="en-US" sz="2000" dirty="0" smtClean="0"/>
              <a:t>Field, A. (2005). Discovering statistics using SPSS, 3rd Ed. London: Sage Publications.</a:t>
            </a:r>
          </a:p>
        </p:txBody>
      </p:sp>
      <p:pic>
        <p:nvPicPr>
          <p:cNvPr id="56322" name="Picture 2"/>
          <p:cNvPicPr>
            <a:picLocks noGrp="1" noChangeAspect="1" noChangeArrowheads="1"/>
          </p:cNvPicPr>
          <p:nvPr>
            <p:ph sz="quarter" idx="2"/>
          </p:nvPr>
        </p:nvPicPr>
        <p:blipFill>
          <a:blip r:embed="rId2" cstate="print"/>
          <a:srcRect/>
          <a:stretch>
            <a:fillRect/>
          </a:stretch>
        </p:blipFill>
        <p:spPr bwMode="auto">
          <a:xfrm>
            <a:off x="381000" y="3124200"/>
            <a:ext cx="2754352" cy="347472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Statistics Books for Science Teachers</a:t>
            </a:r>
            <a:endParaRPr lang="en-US" dirty="0"/>
          </a:p>
        </p:txBody>
      </p:sp>
      <p:sp>
        <p:nvSpPr>
          <p:cNvPr id="5" name="Text Placeholder 4"/>
          <p:cNvSpPr>
            <a:spLocks noGrp="1"/>
          </p:cNvSpPr>
          <p:nvPr>
            <p:ph type="body" idx="1"/>
          </p:nvPr>
        </p:nvSpPr>
        <p:spPr>
          <a:xfrm>
            <a:off x="381000" y="2244970"/>
            <a:ext cx="4041648" cy="803030"/>
          </a:xfrm>
        </p:spPr>
        <p:txBody>
          <a:bodyPr/>
          <a:lstStyle/>
          <a:p>
            <a:r>
              <a:rPr lang="en-US" sz="1200" dirty="0" smtClean="0"/>
              <a:t>Gardener, M. (2012). Statistics for ecologists using R and Excel: Data collection, exploration, analysis, and presentation. Pelagic Publishing.</a:t>
            </a:r>
            <a:endParaRPr lang="en-US" sz="1200" dirty="0"/>
          </a:p>
        </p:txBody>
      </p:sp>
      <p:sp>
        <p:nvSpPr>
          <p:cNvPr id="7" name="Text Placeholder 6"/>
          <p:cNvSpPr>
            <a:spLocks noGrp="1"/>
          </p:cNvSpPr>
          <p:nvPr>
            <p:ph type="body" sz="half" idx="3"/>
          </p:nvPr>
        </p:nvSpPr>
        <p:spPr>
          <a:xfrm>
            <a:off x="4721225" y="2244970"/>
            <a:ext cx="4041775" cy="803030"/>
          </a:xfrm>
        </p:spPr>
        <p:txBody>
          <a:bodyPr/>
          <a:lstStyle/>
          <a:p>
            <a:r>
              <a:rPr lang="en-US" sz="1200" dirty="0" err="1" smtClean="0"/>
              <a:t>Gelman</a:t>
            </a:r>
            <a:r>
              <a:rPr lang="en-US" sz="1200" dirty="0" smtClean="0"/>
              <a:t>, A., &amp; Nolan, D. (2002). </a:t>
            </a:r>
            <a:r>
              <a:rPr lang="en-US" sz="1200" i="1" dirty="0" smtClean="0"/>
              <a:t>Teaching Statistics: A Bag of Tricks: A Bag of Tricks</a:t>
            </a:r>
            <a:r>
              <a:rPr lang="en-US" sz="1200" dirty="0" smtClean="0"/>
              <a:t>. OUP Oxford.</a:t>
            </a:r>
          </a:p>
        </p:txBody>
      </p:sp>
      <p:pic>
        <p:nvPicPr>
          <p:cNvPr id="1026" name="Picture 2"/>
          <p:cNvPicPr>
            <a:picLocks noGrp="1" noChangeAspect="1" noChangeArrowheads="1"/>
          </p:cNvPicPr>
          <p:nvPr>
            <p:ph sz="quarter" idx="2"/>
          </p:nvPr>
        </p:nvPicPr>
        <p:blipFill>
          <a:blip r:embed="rId3" cstate="print"/>
          <a:srcRect/>
          <a:stretch>
            <a:fillRect/>
          </a:stretch>
        </p:blipFill>
        <p:spPr bwMode="auto">
          <a:xfrm>
            <a:off x="1233375" y="3154680"/>
            <a:ext cx="2424225" cy="3474720"/>
          </a:xfrm>
          <a:prstGeom prst="rect">
            <a:avLst/>
          </a:prstGeom>
          <a:noFill/>
          <a:ln w="9525">
            <a:noFill/>
            <a:miter lim="800000"/>
            <a:headEnd/>
            <a:tailEnd/>
          </a:ln>
        </p:spPr>
      </p:pic>
      <p:pic>
        <p:nvPicPr>
          <p:cNvPr id="1027" name="Picture 3"/>
          <p:cNvPicPr>
            <a:picLocks noGrp="1" noChangeAspect="1" noChangeArrowheads="1"/>
          </p:cNvPicPr>
          <p:nvPr>
            <p:ph sz="quarter" idx="4"/>
          </p:nvPr>
        </p:nvPicPr>
        <p:blipFill>
          <a:blip r:embed="rId4" cstate="print"/>
          <a:srcRect/>
          <a:stretch>
            <a:fillRect/>
          </a:stretch>
        </p:blipFill>
        <p:spPr bwMode="auto">
          <a:xfrm>
            <a:off x="5638800" y="3200400"/>
            <a:ext cx="2215751" cy="338328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Online Resources and Links</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Biostatistics &amp; Data Management Core: John A. Burns School of Medicine, UH </a:t>
            </a:r>
            <a:r>
              <a:rPr lang="en-US" dirty="0" err="1" smtClean="0"/>
              <a:t>Manoa</a:t>
            </a:r>
            <a:r>
              <a:rPr lang="en-US" dirty="0" smtClean="0"/>
              <a:t>: </a:t>
            </a:r>
            <a:r>
              <a:rPr lang="en-US" dirty="0" smtClean="0">
                <a:hlinkClick r:id="rId3"/>
              </a:rPr>
              <a:t>http://biostat.jabsom.hawaii.edu/</a:t>
            </a:r>
            <a:r>
              <a:rPr lang="en-US" dirty="0" smtClean="0"/>
              <a:t> </a:t>
            </a:r>
          </a:p>
          <a:p>
            <a:pPr lvl="1"/>
            <a:r>
              <a:rPr lang="en-US" dirty="0" smtClean="0"/>
              <a:t>Provides useful links to other statistics websites and self-help statistical resources.</a:t>
            </a:r>
          </a:p>
          <a:p>
            <a:r>
              <a:rPr lang="en-US" dirty="0" smtClean="0"/>
              <a:t>Rice Virtual Lab in Statistics: </a:t>
            </a:r>
            <a:r>
              <a:rPr lang="en-US" dirty="0" smtClean="0">
                <a:hlinkClick r:id="rId4"/>
              </a:rPr>
              <a:t>http://onlinestatbook.com/rvls.html</a:t>
            </a:r>
            <a:endParaRPr lang="en-US" dirty="0" smtClean="0"/>
          </a:p>
          <a:p>
            <a:pPr lvl="1"/>
            <a:r>
              <a:rPr lang="en-US" dirty="0" smtClean="0"/>
              <a:t>Offers demonstrations and examples</a:t>
            </a:r>
          </a:p>
          <a:p>
            <a:r>
              <a:rPr lang="en-US" dirty="0" smtClean="0"/>
              <a:t>Free Internet Resources for school teachers to use in their classroom: </a:t>
            </a:r>
            <a:r>
              <a:rPr lang="en-US" dirty="0" smtClean="0">
                <a:hlinkClick r:id="rId5"/>
              </a:rPr>
              <a:t>http://www.stat.auckland.ac.nz/~iase/islp/priclass</a:t>
            </a:r>
            <a:r>
              <a:rPr lang="en-US" dirty="0" smtClean="0"/>
              <a:t> </a:t>
            </a:r>
          </a:p>
          <a:p>
            <a:r>
              <a:rPr lang="en-US" dirty="0" smtClean="0"/>
              <a:t>Teaching Resources for Statistics: </a:t>
            </a:r>
            <a:r>
              <a:rPr lang="en-US" dirty="0" smtClean="0">
                <a:hlinkClick r:id="rId6"/>
              </a:rPr>
              <a:t>http://www.statsci.org/teaching.html</a:t>
            </a:r>
            <a:r>
              <a:rPr lang="en-US" dirty="0" smtClean="0"/>
              <a:t> </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Statistical Decision Trees</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GraphPad</a:t>
            </a:r>
            <a:r>
              <a:rPr lang="en-US" dirty="0" smtClean="0"/>
              <a:t> Software: “REVIEW OF AVAILABLE STATISTICAL TESTS” </a:t>
            </a:r>
            <a:r>
              <a:rPr lang="en-US" dirty="0" smtClean="0">
                <a:hlinkClick r:id="rId3"/>
              </a:rPr>
              <a:t>http://www.graphpad.com/support/faqid/1790/</a:t>
            </a:r>
            <a:endParaRPr lang="en-US" dirty="0" smtClean="0"/>
          </a:p>
          <a:p>
            <a:pPr lvl="1"/>
            <a:r>
              <a:rPr lang="en-US" dirty="0" smtClean="0"/>
              <a:t>Provides an excellent simple table to decide on statistical test based on the type of goal of the research question or study and the type of data collected.</a:t>
            </a:r>
          </a:p>
          <a:p>
            <a:endParaRPr lang="en-US" dirty="0" smtClean="0"/>
          </a:p>
          <a:p>
            <a:r>
              <a:rPr lang="en-US" dirty="0" smtClean="0"/>
              <a:t>THE DECISION TREE FOR STATISTICS: </a:t>
            </a:r>
            <a:r>
              <a:rPr lang="en-US" dirty="0" smtClean="0">
                <a:hlinkClick r:id="rId4"/>
              </a:rPr>
              <a:t>http://www.microsiris.com/Statistical%20Decision%20Tree/default.htm</a:t>
            </a:r>
            <a:r>
              <a:rPr lang="en-US" dirty="0" smtClean="0"/>
              <a:t> </a:t>
            </a:r>
          </a:p>
          <a:p>
            <a:pPr lvl="1"/>
            <a:r>
              <a:rPr lang="en-US" dirty="0" smtClean="0"/>
              <a:t>This is a good online resource to help guide you through what type of statistical analysis to use based on research design and type of data collected.</a:t>
            </a:r>
          </a:p>
          <a:p>
            <a:endParaRPr lang="en-US" dirty="0" smtClean="0"/>
          </a:p>
          <a:p>
            <a:r>
              <a:rPr lang="en-US" dirty="0" smtClean="0"/>
              <a:t>Social Research Methods Selecting Statistics Decision Tree: </a:t>
            </a:r>
            <a:r>
              <a:rPr lang="en-US" dirty="0" smtClean="0">
                <a:hlinkClick r:id="rId5"/>
              </a:rPr>
              <a:t>http://www.socialresearchmethods.net/selstat/ssstart.htm</a:t>
            </a:r>
            <a:r>
              <a:rPr lang="en-US" dirty="0" smtClean="0"/>
              <a:t> </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Statistics Calculators</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ABCalc</a:t>
            </a:r>
            <a:r>
              <a:rPr lang="en-US" dirty="0" smtClean="0"/>
              <a:t>: </a:t>
            </a:r>
            <a:r>
              <a:rPr lang="en-US" u="sng" dirty="0">
                <a:hlinkClick r:id="rId3"/>
              </a:rPr>
              <a:t>http://wps.ablongman.com/ab_levinfox_essentials_2/75/19394/4964873.cw/index.html</a:t>
            </a:r>
            <a:r>
              <a:rPr lang="en-US" dirty="0"/>
              <a:t> </a:t>
            </a:r>
            <a:endParaRPr lang="en-US" dirty="0" smtClean="0"/>
          </a:p>
          <a:p>
            <a:pPr lvl="1"/>
            <a:r>
              <a:rPr lang="en-US" dirty="0" smtClean="0"/>
              <a:t>Program that is run in Microsoft Excel that can be downloaded to perform basic statistical analyses with raw and summary data. </a:t>
            </a:r>
          </a:p>
          <a:p>
            <a:r>
              <a:rPr lang="en-US" dirty="0" smtClean="0"/>
              <a:t>Open Source Epidemiologic Statistics for Public Health: </a:t>
            </a:r>
            <a:r>
              <a:rPr lang="en-US" dirty="0" smtClean="0">
                <a:hlinkClick r:id="rId4"/>
              </a:rPr>
              <a:t>http://www.openepi.com/OE2.3/Menu/OpenEpiMenu.htm</a:t>
            </a:r>
            <a:endParaRPr lang="en-US" dirty="0" smtClean="0"/>
          </a:p>
          <a:p>
            <a:pPr lvl="1"/>
            <a:r>
              <a:rPr lang="en-US" dirty="0" smtClean="0"/>
              <a:t>This is a good online statistics calculator with tutorials, examples, help, and statistics calculators.</a:t>
            </a:r>
          </a:p>
          <a:p>
            <a:r>
              <a:rPr lang="en-US" dirty="0" err="1" smtClean="0"/>
              <a:t>Graphpad</a:t>
            </a:r>
            <a:r>
              <a:rPr lang="en-US" dirty="0" smtClean="0"/>
              <a:t>: </a:t>
            </a:r>
            <a:r>
              <a:rPr lang="en-US" dirty="0" smtClean="0">
                <a:hlinkClick r:id="rId5"/>
              </a:rPr>
              <a:t>http://www.graphpad.com/</a:t>
            </a:r>
            <a:r>
              <a:rPr lang="en-US" dirty="0" smtClean="0"/>
              <a:t> </a:t>
            </a:r>
          </a:p>
          <a:p>
            <a:pPr lvl="1"/>
            <a:r>
              <a:rPr lang="en-US" dirty="0" smtClean="0"/>
              <a:t>Data analysis resource center and online statistics calculators.</a:t>
            </a:r>
          </a:p>
          <a:p>
            <a:r>
              <a:rPr lang="en-US" dirty="0" smtClean="0"/>
              <a:t>Kid’s Zone Create a Graph: </a:t>
            </a:r>
            <a:r>
              <a:rPr lang="en-US" dirty="0" smtClean="0">
                <a:hlinkClick r:id="rId6"/>
              </a:rPr>
              <a:t>http://nces.ed.gov/nceskids/createagraph/default.aspx</a:t>
            </a:r>
            <a:endParaRPr lang="en-US" dirty="0" smtClean="0"/>
          </a:p>
          <a:p>
            <a:pPr lvl="1"/>
            <a:r>
              <a:rPr lang="en-US" dirty="0" smtClean="0"/>
              <a:t>Online resource for </a:t>
            </a:r>
            <a:r>
              <a:rPr lang="en-US" smtClean="0"/>
              <a:t>creating graphs and charts.</a:t>
            </a:r>
            <a:endParaRPr lang="en-US"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Data Visualization Tools for Qualitative Data</a:t>
            </a:r>
            <a:endParaRPr lang="en-US" dirty="0"/>
          </a:p>
        </p:txBody>
      </p:sp>
      <p:sp>
        <p:nvSpPr>
          <p:cNvPr id="3" name="Content Placeholder 2"/>
          <p:cNvSpPr>
            <a:spLocks noGrp="1"/>
          </p:cNvSpPr>
          <p:nvPr>
            <p:ph idx="1"/>
          </p:nvPr>
        </p:nvSpPr>
        <p:spPr/>
        <p:txBody>
          <a:bodyPr>
            <a:normAutofit lnSpcReduction="10000"/>
          </a:bodyPr>
          <a:lstStyle/>
          <a:p>
            <a:r>
              <a:rPr lang="en-US" dirty="0" err="1" smtClean="0"/>
              <a:t>Wordle</a:t>
            </a:r>
            <a:r>
              <a:rPr lang="en-US" dirty="0" smtClean="0"/>
              <a:t>: </a:t>
            </a:r>
            <a:r>
              <a:rPr lang="en-US" dirty="0" smtClean="0">
                <a:hlinkClick r:id="rId3"/>
              </a:rPr>
              <a:t>http://www.wordle.net/</a:t>
            </a:r>
            <a:r>
              <a:rPr lang="en-US" dirty="0" smtClean="0"/>
              <a:t> </a:t>
            </a:r>
          </a:p>
          <a:p>
            <a:pPr lvl="1"/>
            <a:r>
              <a:rPr lang="en-US" dirty="0" err="1" smtClean="0"/>
              <a:t>Wordle</a:t>
            </a:r>
            <a:r>
              <a:rPr lang="en-US" dirty="0" smtClean="0"/>
              <a:t> is a toy for generating “word clouds” from text that you provide. The clouds give greater prominence to words that appear more frequently in the source text. </a:t>
            </a:r>
          </a:p>
          <a:p>
            <a:endParaRPr lang="en-US" dirty="0" smtClean="0"/>
          </a:p>
          <a:p>
            <a:r>
              <a:rPr lang="en-US" dirty="0" smtClean="0"/>
              <a:t>Many Eyes: </a:t>
            </a:r>
            <a:r>
              <a:rPr lang="en-US" dirty="0" smtClean="0">
                <a:hlinkClick r:id="rId4"/>
              </a:rPr>
              <a:t>http://www-958.ibm.com/software/data/cognos/manyeyes/</a:t>
            </a:r>
            <a:r>
              <a:rPr lang="en-US" dirty="0" smtClean="0"/>
              <a:t> </a:t>
            </a:r>
          </a:p>
          <a:p>
            <a:pPr lvl="1"/>
            <a:r>
              <a:rPr lang="en-US" dirty="0" smtClean="0"/>
              <a:t>Many Eyes is an online data visualization tool by the IBM Research and the IBM </a:t>
            </a:r>
            <a:r>
              <a:rPr lang="en-US" dirty="0" err="1" smtClean="0"/>
              <a:t>Cognos</a:t>
            </a:r>
            <a:r>
              <a:rPr lang="en-US" dirty="0" smtClean="0"/>
              <a:t> software group.</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Post Evaluation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22184005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ffee-mug-far-side-my-brain-is-full.jpg"/>
          <p:cNvPicPr>
            <a:picLocks noChangeAspect="1"/>
          </p:cNvPicPr>
          <p:nvPr/>
        </p:nvPicPr>
        <p:blipFill>
          <a:blip r:embed="rId3" cstate="print"/>
          <a:stretch>
            <a:fillRect/>
          </a:stretch>
        </p:blipFill>
        <p:spPr>
          <a:xfrm>
            <a:off x="1295399" y="685800"/>
            <a:ext cx="6552828" cy="59436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for Your Time and Attention</a:t>
            </a:r>
            <a:endParaRPr lang="en-US" dirty="0"/>
          </a:p>
        </p:txBody>
      </p:sp>
      <p:sp>
        <p:nvSpPr>
          <p:cNvPr id="3" name="Subtitle 2"/>
          <p:cNvSpPr>
            <a:spLocks noGrp="1"/>
          </p:cNvSpPr>
          <p:nvPr>
            <p:ph type="subTitle" idx="1"/>
          </p:nvPr>
        </p:nvSpPr>
        <p:spPr/>
        <p:txBody>
          <a:bodyPr/>
          <a:lstStyle/>
          <a:p>
            <a:endParaRPr lang="en-US" dirty="0" smtClean="0"/>
          </a:p>
          <a:p>
            <a:r>
              <a:rPr lang="en-US" dirty="0" smtClean="0"/>
              <a:t>Any Questions?</a:t>
            </a:r>
          </a:p>
          <a:p>
            <a:r>
              <a:rPr lang="en-US" dirty="0" smtClean="0">
                <a:hlinkClick r:id="rId3"/>
              </a:rPr>
              <a:t>rtolman@hawaii.edu</a:t>
            </a:r>
            <a:r>
              <a:rPr lang="en-US" dirty="0" smtClean="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What Are Statistics?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Statistics?</a:t>
            </a:r>
            <a:endParaRPr lang="en-US" dirty="0"/>
          </a:p>
        </p:txBody>
      </p:sp>
      <p:sp>
        <p:nvSpPr>
          <p:cNvPr id="3" name="Content Placeholder 2"/>
          <p:cNvSpPr>
            <a:spLocks noGrp="1"/>
          </p:cNvSpPr>
          <p:nvPr>
            <p:ph idx="1"/>
          </p:nvPr>
        </p:nvSpPr>
        <p:spPr/>
        <p:txBody>
          <a:bodyPr/>
          <a:lstStyle/>
          <a:p>
            <a:r>
              <a:rPr lang="en-US" b="1" dirty="0"/>
              <a:t>Mathematical Statistics</a:t>
            </a:r>
            <a:r>
              <a:rPr lang="en-US" dirty="0"/>
              <a:t>: procedures for dealing with </a:t>
            </a:r>
            <a:r>
              <a:rPr lang="en-US" dirty="0" smtClean="0"/>
              <a:t>numbers.</a:t>
            </a:r>
            <a:endParaRPr lang="en-US" dirty="0"/>
          </a:p>
        </p:txBody>
      </p:sp>
    </p:spTree>
    <p:extLst>
      <p:ext uri="{BB962C8B-B14F-4D97-AF65-F5344CB8AC3E}">
        <p14:creationId xmlns:p14="http://schemas.microsoft.com/office/powerpoint/2010/main" xmlns="" val="1761958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Much of Statistics is Actually Non-Mathematical</a:t>
            </a:r>
            <a:endParaRPr lang="en-US" dirty="0"/>
          </a:p>
        </p:txBody>
      </p:sp>
      <p:sp>
        <p:nvSpPr>
          <p:cNvPr id="3" name="Content Placeholder 2"/>
          <p:cNvSpPr>
            <a:spLocks noGrp="1"/>
          </p:cNvSpPr>
          <p:nvPr>
            <p:ph idx="1"/>
          </p:nvPr>
        </p:nvSpPr>
        <p:spPr/>
        <p:txBody>
          <a:bodyPr>
            <a:normAutofit/>
          </a:bodyPr>
          <a:lstStyle/>
          <a:p>
            <a:r>
              <a:rPr lang="en-US" dirty="0" smtClean="0"/>
              <a:t>Study </a:t>
            </a:r>
            <a:r>
              <a:rPr lang="en-US" dirty="0"/>
              <a:t>of the collection, organization, analysis, interpretation, and presentation of data. </a:t>
            </a:r>
          </a:p>
          <a:p>
            <a:endParaRPr lang="en-US" dirty="0" smtClean="0"/>
          </a:p>
          <a:p>
            <a:r>
              <a:rPr lang="en-US" dirty="0" smtClean="0"/>
              <a:t>Statistics deals </a:t>
            </a:r>
            <a:r>
              <a:rPr lang="en-US" dirty="0"/>
              <a:t>with </a:t>
            </a:r>
            <a:r>
              <a:rPr lang="en-US" u="sng" dirty="0"/>
              <a:t>all aspects of the research </a:t>
            </a:r>
            <a:r>
              <a:rPr lang="en-US" u="sng" dirty="0" smtClean="0"/>
              <a:t>process</a:t>
            </a:r>
            <a:r>
              <a:rPr lang="en-US" dirty="0" smtClean="0"/>
              <a:t>.</a:t>
            </a:r>
          </a:p>
          <a:p>
            <a:pPr lvl="1"/>
            <a:r>
              <a:rPr lang="en-US" dirty="0" smtClean="0"/>
              <a:t>Planning </a:t>
            </a:r>
            <a:r>
              <a:rPr lang="en-US" dirty="0"/>
              <a:t>of data collection in terms of the design of surveys and experiments.</a:t>
            </a:r>
          </a:p>
          <a:p>
            <a:endParaRPr lang="en-US" dirty="0" smtClean="0"/>
          </a:p>
        </p:txBody>
      </p:sp>
    </p:spTree>
    <p:extLst>
      <p:ext uri="{BB962C8B-B14F-4D97-AF65-F5344CB8AC3E}">
        <p14:creationId xmlns:p14="http://schemas.microsoft.com/office/powerpoint/2010/main" xmlns="" val="32476950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818</TotalTime>
  <Words>4218</Words>
  <Application>Microsoft Office PowerPoint</Application>
  <PresentationFormat>On-screen Show (4:3)</PresentationFormat>
  <Paragraphs>529</Paragraphs>
  <Slides>68</Slides>
  <Notes>46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Urban</vt:lpstr>
      <vt:lpstr>Equation</vt:lpstr>
      <vt:lpstr>Introduction to Basic Statistical Concepts for Science Teachers and Applications for Student Research Projects</vt:lpstr>
      <vt:lpstr>Slide 2</vt:lpstr>
      <vt:lpstr>Overview of Workshop Contents</vt:lpstr>
      <vt:lpstr>I. Introduction to Basic Statistical Concepts for Student Science Class Projects</vt:lpstr>
      <vt:lpstr>A. Purpose of the Workshop</vt:lpstr>
      <vt:lpstr>A. Goals of the Workshop</vt:lpstr>
      <vt:lpstr>B. What Are Statistics?</vt:lpstr>
      <vt:lpstr>What Are Statistics?</vt:lpstr>
      <vt:lpstr>Much of Statistics is Actually Non-Mathematical</vt:lpstr>
      <vt:lpstr>Descriptive and Inferential Statistics</vt:lpstr>
      <vt:lpstr>Statistics and Probability Theory</vt:lpstr>
      <vt:lpstr>What Statistics Are to Me:</vt:lpstr>
      <vt:lpstr>C. Foundational Concepts in Statistics</vt:lpstr>
      <vt:lpstr>Terminology Populations &amp; Samples</vt:lpstr>
      <vt:lpstr>Variables</vt:lpstr>
      <vt:lpstr>Variables</vt:lpstr>
      <vt:lpstr>Parameters &amp; Statistics </vt:lpstr>
      <vt:lpstr>Measures of Central Tendency (Location)</vt:lpstr>
      <vt:lpstr>Measures of Dispersion</vt:lpstr>
      <vt:lpstr>Statistical Inference</vt:lpstr>
      <vt:lpstr>Statistical Inference</vt:lpstr>
      <vt:lpstr>The Normal Distribution</vt:lpstr>
      <vt:lpstr>Normal curve</vt:lpstr>
      <vt:lpstr>Sampling distribution of Sample Means </vt:lpstr>
      <vt:lpstr>How close is Sample Statistic to Population Parameter ?</vt:lpstr>
      <vt:lpstr>Statistical Models</vt:lpstr>
      <vt:lpstr>Test Statistic = Variance/Unexplained Variance</vt:lpstr>
      <vt:lpstr>D. Statistics Throughout the Research Process</vt:lpstr>
      <vt:lpstr>Slide 29</vt:lpstr>
      <vt:lpstr>Slide 30</vt:lpstr>
      <vt:lpstr>Workshop Activity #1: What Statistical Questions Are Asked During Each Stage of the Research Process?</vt:lpstr>
      <vt:lpstr>Workshop Activity #2: Applying Statistics to Each Stage of the Research Process?</vt:lpstr>
      <vt:lpstr>What Have We Learned So Far?</vt:lpstr>
      <vt:lpstr>Slide 34</vt:lpstr>
      <vt:lpstr>II. In-Class Examples of Teaching Statistical Concepts</vt:lpstr>
      <vt:lpstr>Slide 36</vt:lpstr>
      <vt:lpstr>A. Random Sampling w/ M&amp;M’s</vt:lpstr>
      <vt:lpstr>B. Using Statistics to Test Hypotheses in Excel</vt:lpstr>
      <vt:lpstr>What Did We Learn in This Example?</vt:lpstr>
      <vt:lpstr>III. Resources for Applying Statistical Decision-Making to Student Research Projects</vt:lpstr>
      <vt:lpstr>A. Statistical Decision Tree</vt:lpstr>
      <vt:lpstr>What Information is Needed to Decide What Statistical Analysis to Use?</vt:lpstr>
      <vt:lpstr>Basic Steps in Deciding What Statistics to Use</vt:lpstr>
      <vt:lpstr>If you know what your research question is asking, you can often determine the statistical analysis</vt:lpstr>
      <vt:lpstr>Slide 45</vt:lpstr>
      <vt:lpstr>What type of measurement scale is the data?</vt:lpstr>
      <vt:lpstr>Student Research Example</vt:lpstr>
      <vt:lpstr>Online Resources for Deciding Which Statistical Analysis to Use</vt:lpstr>
      <vt:lpstr>Slide 49</vt:lpstr>
      <vt:lpstr>Slide 50</vt:lpstr>
      <vt:lpstr>B. Statistics Calculators</vt:lpstr>
      <vt:lpstr>Example of Testing Statistical Significance of Student Research Findings with Statistics Calculators</vt:lpstr>
      <vt:lpstr>ABCalc</vt:lpstr>
      <vt:lpstr>Were the students results statistically significant?</vt:lpstr>
      <vt:lpstr>For each stage of the research process, how can the research study can be improved or altered to investigate your question.</vt:lpstr>
      <vt:lpstr>Slide 56</vt:lpstr>
      <vt:lpstr>Slide 57</vt:lpstr>
      <vt:lpstr>What Have We Learned in This Workshop?</vt:lpstr>
      <vt:lpstr>IV. Resources and References</vt:lpstr>
      <vt:lpstr>Recommended Introductory Book on Statistics</vt:lpstr>
      <vt:lpstr>Statistics Books for Science Teachers</vt:lpstr>
      <vt:lpstr>Online Resources and Links</vt:lpstr>
      <vt:lpstr>Online Statistical Decision Trees</vt:lpstr>
      <vt:lpstr>Online Statistics Calculators</vt:lpstr>
      <vt:lpstr>Online Data Visualization Tools for Qualitative Data</vt:lpstr>
      <vt:lpstr>Workshop Post Evaluation</vt:lpstr>
      <vt:lpstr>Slide 67</vt:lpstr>
      <vt:lpstr>Thank You for Your Time and Attention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Basic Statistics  for Science Teachers to Utilize for Student Research Projects</dc:title>
  <dc:creator>Ryan</dc:creator>
  <cp:lastModifiedBy>Ryan</cp:lastModifiedBy>
  <cp:revision>76</cp:revision>
  <dcterms:created xsi:type="dcterms:W3CDTF">2013-02-08T03:42:57Z</dcterms:created>
  <dcterms:modified xsi:type="dcterms:W3CDTF">2013-03-15T03:45:16Z</dcterms:modified>
</cp:coreProperties>
</file>